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9"/>
  </p:notesMasterIdLst>
  <p:sldIdLst>
    <p:sldId id="256" r:id="rId2"/>
    <p:sldId id="313" r:id="rId3"/>
    <p:sldId id="315" r:id="rId4"/>
    <p:sldId id="331" r:id="rId5"/>
    <p:sldId id="359" r:id="rId6"/>
    <p:sldId id="258" r:id="rId7"/>
    <p:sldId id="346" r:id="rId8"/>
    <p:sldId id="314" r:id="rId9"/>
    <p:sldId id="300" r:id="rId10"/>
    <p:sldId id="316" r:id="rId11"/>
    <p:sldId id="358" r:id="rId12"/>
    <p:sldId id="257" r:id="rId13"/>
    <p:sldId id="337" r:id="rId14"/>
    <p:sldId id="348" r:id="rId15"/>
    <p:sldId id="339" r:id="rId16"/>
    <p:sldId id="351" r:id="rId17"/>
    <p:sldId id="349" r:id="rId18"/>
    <p:sldId id="354" r:id="rId19"/>
    <p:sldId id="355" r:id="rId20"/>
    <p:sldId id="260" r:id="rId21"/>
    <p:sldId id="335" r:id="rId22"/>
    <p:sldId id="342" r:id="rId23"/>
    <p:sldId id="344" r:id="rId24"/>
    <p:sldId id="345" r:id="rId25"/>
    <p:sldId id="317" r:id="rId26"/>
    <p:sldId id="356" r:id="rId27"/>
    <p:sldId id="353" r:id="rId28"/>
  </p:sldIdLst>
  <p:sldSz cx="9144000" cy="5143500" type="screen16x9"/>
  <p:notesSz cx="6858000" cy="9144000"/>
  <p:embeddedFontLst>
    <p:embeddedFont>
      <p:font typeface="Abadi MT Condensed Light" panose="020B0306030101010103" pitchFamily="34" charset="77"/>
      <p:regular r:id="rId30"/>
    </p:embeddedFont>
    <p:embeddedFont>
      <p:font typeface="Anaheim" panose="02000503000000000000" pitchFamily="2" charset="77"/>
      <p:regular r:id="rId31"/>
    </p:embeddedFont>
    <p:embeddedFont>
      <p:font typeface="Bahnschrift" panose="020B0502040204020203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arcellus" panose="020E0602050203020307" pitchFamily="34" charset="0"/>
      <p:regular r:id="rId38"/>
    </p:embeddedFont>
    <p:embeddedFont>
      <p:font typeface="Roboto Condensed Light" panose="020F0302020204030204" pitchFamily="34" charset="0"/>
      <p:regular r:id="rId39"/>
      <p:italic r:id="rId40"/>
    </p:embeddedFont>
    <p:embeddedFont>
      <p:font typeface="Russo One" panose="02000503050000020004" pitchFamily="2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8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455F25-117E-431D-915E-808231EC8D19}">
  <a:tblStyle styleId="{9B455F25-117E-431D-915E-808231EC8D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18"/>
    <p:restoredTop sz="94660"/>
  </p:normalViewPr>
  <p:slideViewPr>
    <p:cSldViewPr snapToGrid="0">
      <p:cViewPr varScale="1">
        <p:scale>
          <a:sx n="81" d="100"/>
          <a:sy n="81" d="100"/>
        </p:scale>
        <p:origin x="200" y="904"/>
      </p:cViewPr>
      <p:guideLst>
        <p:guide pos="2880"/>
        <p:guide orient="horz" pos="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doliv\Downloads\BASE%20DE%20DATOS%20PORCENTAJES%20RE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doliv\Downloads\BASE%20DE%20DATOS%20PORCENTAJES%20RE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doliv\Downloads\BASE%20DE%20DATOS%20PORCENTAJES%20RE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doliv\Downloads\base%20de%20datos%20encuesta%20bpg%20(1)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Hoja1!$B$2:$B$47</cx:f>
        <cx:lvl ptCount="46" formatCode="General">
          <cx:pt idx="0">94.900000000000006</cx:pt>
          <cx:pt idx="1">76.900000000000006</cx:pt>
          <cx:pt idx="2">79.5</cx:pt>
          <cx:pt idx="3">97.400000000000006</cx:pt>
          <cx:pt idx="4">84.599999999999994</cx:pt>
          <cx:pt idx="5">76.900000000000006</cx:pt>
          <cx:pt idx="6">71.799999999999997</cx:pt>
          <cx:pt idx="7">89.700000000000003</cx:pt>
          <cx:pt idx="8">97.400000000000006</cx:pt>
          <cx:pt idx="9">92.299999999999997</cx:pt>
          <cx:pt idx="10">84.599999999999994</cx:pt>
          <cx:pt idx="11">92.299999999999997</cx:pt>
          <cx:pt idx="12">66.700000000000003</cx:pt>
          <cx:pt idx="13">92.299999999999997</cx:pt>
          <cx:pt idx="14">94.900000000000006</cx:pt>
          <cx:pt idx="15">92.299999999999997</cx:pt>
          <cx:pt idx="16">94.900000000000006</cx:pt>
          <cx:pt idx="17">89.700000000000003</cx:pt>
          <cx:pt idx="18">92.299999999999997</cx:pt>
          <cx:pt idx="19">82.099999999999994</cx:pt>
          <cx:pt idx="20">87.200000000000003</cx:pt>
          <cx:pt idx="21">89.700000000000003</cx:pt>
          <cx:pt idx="22">79.5</cx:pt>
          <cx:pt idx="23">100</cx:pt>
          <cx:pt idx="24">87.200000000000003</cx:pt>
          <cx:pt idx="25">92.299999999999997</cx:pt>
          <cx:pt idx="26">79.5</cx:pt>
          <cx:pt idx="27">76.900000000000006</cx:pt>
          <cx:pt idx="28">41</cx:pt>
          <cx:pt idx="29">87.200000000000003</cx:pt>
          <cx:pt idx="30">89.700000000000003</cx:pt>
          <cx:pt idx="31">89.700000000000003</cx:pt>
          <cx:pt idx="32">84.599999999999994</cx:pt>
          <cx:pt idx="33">92.299999999999997</cx:pt>
          <cx:pt idx="34">89.700000000000003</cx:pt>
          <cx:pt idx="35">100</cx:pt>
          <cx:pt idx="36">89.700000000000003</cx:pt>
          <cx:pt idx="37">87.200000000000003</cx:pt>
          <cx:pt idx="38">76.900000000000006</cx:pt>
          <cx:pt idx="39">94.900000000000006</cx:pt>
          <cx:pt idx="40">92.299999999999997</cx:pt>
          <cx:pt idx="41">92.299999999999997</cx:pt>
          <cx:pt idx="42">92.299999999999997</cx:pt>
          <cx:pt idx="43">94.900000000000006</cx:pt>
          <cx:pt idx="44">87.200000000000003</cx:pt>
          <cx:pt idx="45">89.700000000000003</cx:pt>
        </cx:lvl>
      </cx:numDim>
    </cx:data>
  </cx:chartData>
  <cx:chart>
    <cx:title pos="t" align="ctr" overlay="0">
      <cx:tx>
        <cx:txData>
          <cx:v>Estimaciones de cumplimiento Alimentación e hidratación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r>
            <a:rPr lang="es-ES" sz="10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rPr>
            <a:t>Estimaciones de cumplimiento Alimentación e hidratación</a:t>
          </a:r>
        </a:p>
      </cx:txPr>
    </cx:title>
    <cx:plotArea>
      <cx:plotAreaRegion>
        <cx:series layoutId="boxWhisker" uniqueId="{6A5466FB-5AC6-4B30-B744-5EA78F319F3F}">
          <cx:tx>
            <cx:txData>
              <cx:f>Hoja1!$B$1</cx:f>
              <cx:v>Alimentación e hidratación</cx:v>
            </cx:txData>
          </cx:tx>
          <cx:spPr>
            <a:solidFill>
              <a:srgbClr val="92D050"/>
            </a:solidFill>
            <a:ln>
              <a:solidFill>
                <a:schemeClr val="tx1"/>
              </a:solidFill>
            </a:ln>
          </cx:spPr>
          <cx:dataLabels pos="l">
            <cx:numFmt formatCode="#.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 b="1"/>
                </a:pPr>
                <a:endParaRPr lang="es-ES" sz="800" b="1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  <cx:dataLabelHidden idx="0"/>
            <cx:dataLabelHidden idx="1"/>
            <cx:dataLabelHidden idx="46"/>
            <cx:dataLabelHidden idx="47"/>
            <cx:dataLabelHidden idx="48"/>
          </cx:dataLabels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18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1800"/>
          </a:p>
        </cx:txPr>
      </cx:axis>
      <cx:axis id="1">
        <cx:valScaling max="100" min="70"/>
        <cx:title>
          <cx:tx>
            <cx:txData>
              <cx:v>Alimentación e hidratación (%)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000"/>
              </a:pPr>
              <a:r>
                <a:rPr lang="es-ES" sz="1000" b="0" i="0" u="none" strike="noStrike" baseline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Alimentación e hidratación (%)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1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1000"/>
          </a:p>
        </cx:txPr>
      </cx:axis>
    </cx:plotArea>
  </cx:chart>
  <cx:spPr>
    <a:ln>
      <a:solidFill>
        <a:schemeClr val="tx1"/>
      </a:solidFill>
    </a:ln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Hoja1!$C$2:$C$47</cx:f>
        <cx:lvl ptCount="46" formatCode="General">
          <cx:pt idx="0">52</cx:pt>
          <cx:pt idx="1">59.200000000000003</cx:pt>
          <cx:pt idx="2">52</cx:pt>
          <cx:pt idx="3">60.799999999999997</cx:pt>
          <cx:pt idx="4">51.200000000000003</cx:pt>
          <cx:pt idx="5">55.200000000000003</cx:pt>
          <cx:pt idx="6">52.799999999999997</cx:pt>
          <cx:pt idx="7">56.799999999999997</cx:pt>
          <cx:pt idx="8">52.799999999999997</cx:pt>
          <cx:pt idx="9">63.200000000000003</cx:pt>
          <cx:pt idx="10">58.399999999999999</cx:pt>
          <cx:pt idx="11">63.200000000000003</cx:pt>
          <cx:pt idx="12">54.399999999999999</cx:pt>
          <cx:pt idx="13">58.399999999999999</cx:pt>
          <cx:pt idx="14">62.399999999999999</cx:pt>
          <cx:pt idx="15">50.399999999999999</cx:pt>
          <cx:pt idx="16">52</cx:pt>
          <cx:pt idx="17">51.200000000000003</cx:pt>
          <cx:pt idx="18">46.399999999999999</cx:pt>
          <cx:pt idx="19">55.5</cx:pt>
          <cx:pt idx="20">54.399999999999999</cx:pt>
          <cx:pt idx="21">68</cx:pt>
          <cx:pt idx="22">68</cx:pt>
          <cx:pt idx="23">64</cx:pt>
          <cx:pt idx="24">61.600000000000001</cx:pt>
          <cx:pt idx="25">64</cx:pt>
          <cx:pt idx="26">41.600000000000001</cx:pt>
          <cx:pt idx="27">45.600000000000001</cx:pt>
          <cx:pt idx="28">39.200000000000003</cx:pt>
          <cx:pt idx="29">51.200000000000003</cx:pt>
          <cx:pt idx="30">42.399999999999999</cx:pt>
          <cx:pt idx="31">44</cx:pt>
          <cx:pt idx="32">43.200000000000003</cx:pt>
          <cx:pt idx="33">45.600000000000001</cx:pt>
          <cx:pt idx="34">60</cx:pt>
          <cx:pt idx="35">64.799999999999997</cx:pt>
          <cx:pt idx="36">54.399999999999999</cx:pt>
          <cx:pt idx="37">61.600000000000001</cx:pt>
          <cx:pt idx="38">52</cx:pt>
          <cx:pt idx="39">64.799999999999997</cx:pt>
          <cx:pt idx="40">53.600000000000001</cx:pt>
          <cx:pt idx="41">44</cx:pt>
          <cx:pt idx="42">63.200000000000003</cx:pt>
          <cx:pt idx="43">72.799999999999997</cx:pt>
          <cx:pt idx="44">55.200000000000003</cx:pt>
          <cx:pt idx="45">52</cx:pt>
        </cx:lvl>
      </cx:numDim>
    </cx:data>
  </cx:chartData>
  <cx:chart>
    <cx:title pos="t" align="ctr" overlay="0">
      <cx:tx>
        <cx:txData>
          <cx:v>Estimaciones preliminares Salud animal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r>
            <a:rPr lang="es-ES" sz="10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rPr>
            <a:t>Estimaciones preliminares Salud animal</a:t>
          </a:r>
        </a:p>
      </cx:txPr>
    </cx:title>
    <cx:plotArea>
      <cx:plotAreaRegion>
        <cx:series layoutId="boxWhisker" uniqueId="{F9355765-7B42-419B-8CEC-B7212F6F15C2}">
          <cx:tx>
            <cx:txData>
              <cx:f>Hoja1!$C$1</cx:f>
              <cx:v>Salud</cx:v>
            </cx:txData>
          </cx:tx>
          <cx:spPr>
            <a:solidFill>
              <a:srgbClr val="FFC000"/>
            </a:solidFill>
            <a:ln>
              <a:solidFill>
                <a:schemeClr val="tx1"/>
              </a:solidFill>
            </a:ln>
          </cx:spPr>
          <cx:dataLabels pos="l">
            <cx:numFmt formatCode="#.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/>
                </a:pPr>
                <a:endParaRPr lang="es-ES" sz="1000" b="1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  <cx:dataLabel idx="45">
              <cx:numFmt formatCode="#.##0,0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000"/>
                  </a:pPr>
                  <a:r>
                    <a:rPr lang="es-ES" sz="1000" b="1" i="0" u="none" strike="noStrike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Calibri" panose="020F0502020204030204"/>
                    </a:rPr>
                    <a:t>72,8</a:t>
                  </a:r>
                </a:p>
              </cx:txPr>
              <cx:visibility seriesName="0" categoryName="0" value="1"/>
              <cx:separator>, </cx:separator>
            </cx:dataLabel>
            <cx:dataLabel idx="49">
              <cx:numFmt formatCode="#.##0,0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/>
                  </a:pPr>
                  <a:r>
                    <a:rPr lang="es-ES" sz="1000" b="1" i="0" u="none" strike="noStrike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Calibri" panose="020F0502020204030204"/>
                    </a:rPr>
                    <a:t>55,2</a:t>
                  </a:r>
                </a:p>
              </cx:txPr>
              <cx:visibility seriesName="0" categoryName="0" value="1"/>
              <cx:separator>, </cx:separator>
            </cx:dataLabel>
            <cx:dataLabelHidden idx="46"/>
            <cx:dataLabelHidden idx="47"/>
            <cx:dataLabelHidden idx="48"/>
          </cx:dataLabels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24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2400"/>
          </a:p>
        </cx:txPr>
      </cx:axis>
      <cx:axis id="1">
        <cx:valScaling max="80" min="30"/>
        <cx:title>
          <cx:tx>
            <cx:txData>
              <cx:v>Salud animal (%)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000"/>
              </a:pPr>
              <a:r>
                <a:rPr lang="es-ES" sz="1000" b="0" i="0" u="none" strike="noStrike" baseline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Salud animal (%)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1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1000"/>
          </a:p>
        </cx:txPr>
      </cx:axis>
    </cx:plotArea>
  </cx:chart>
  <cx:spPr>
    <a:ln>
      <a:solidFill>
        <a:schemeClr val="tx1"/>
      </a:solidFill>
    </a:ln>
  </cx:spPr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Hoja1!$D$2:$D$47</cx:f>
        <cx:lvl ptCount="46" formatCode="General">
          <cx:pt idx="0">92.900000000000006</cx:pt>
          <cx:pt idx="1">87.400000000000006</cx:pt>
          <cx:pt idx="2">90.599999999999994</cx:pt>
          <cx:pt idx="3">91.299999999999997</cx:pt>
          <cx:pt idx="4">77.200000000000003</cx:pt>
          <cx:pt idx="5">89</cx:pt>
          <cx:pt idx="6">84.299999999999997</cx:pt>
          <cx:pt idx="7">83.5</cx:pt>
          <cx:pt idx="8">90.299999999999997</cx:pt>
          <cx:pt idx="9">90</cx:pt>
          <cx:pt idx="10">88.200000000000003</cx:pt>
          <cx:pt idx="11">96.900000000000006</cx:pt>
          <cx:pt idx="12">92.099999999999994</cx:pt>
          <cx:pt idx="13">92.900000000000006</cx:pt>
          <cx:pt idx="14">87.400000000000006</cx:pt>
          <cx:pt idx="15">98.400000000000006</cx:pt>
          <cx:pt idx="16">92.900000000000006</cx:pt>
          <cx:pt idx="17">92.900000000000006</cx:pt>
          <cx:pt idx="18">90.599999999999994</cx:pt>
          <cx:pt idx="19">92.900000000000006</cx:pt>
          <cx:pt idx="20">79.5</cx:pt>
          <cx:pt idx="21">89.799999999999997</cx:pt>
          <cx:pt idx="22">92.099999999999994</cx:pt>
          <cx:pt idx="23">100</cx:pt>
          <cx:pt idx="24">81.099999999999994</cx:pt>
          <cx:pt idx="25">98.400000000000006</cx:pt>
          <cx:pt idx="26">86.599999999999994</cx:pt>
          <cx:pt idx="27">87.401574800000006</cx:pt>
          <cx:pt idx="28">48.799999999999997</cx:pt>
          <cx:pt idx="29">83.5</cx:pt>
          <cx:pt idx="30">84.299999999999997</cx:pt>
          <cx:pt idx="31">86.599999999999994</cx:pt>
          <cx:pt idx="32">83.5</cx:pt>
          <cx:pt idx="33">87.400000000000006</cx:pt>
          <cx:pt idx="34">91.299999999999997</cx:pt>
          <cx:pt idx="35">98.400000000000006</cx:pt>
          <cx:pt idx="36">93.700000000000003</cx:pt>
          <cx:pt idx="37">90.599999999999994</cx:pt>
          <cx:pt idx="38">89.799999999999997</cx:pt>
          <cx:pt idx="39">95.299999999999997</cx:pt>
          <cx:pt idx="40">90.599999999999994</cx:pt>
          <cx:pt idx="41">83.099999999999994</cx:pt>
          <cx:pt idx="42">90.599999999999994</cx:pt>
          <cx:pt idx="43">94.5</cx:pt>
          <cx:pt idx="44">85</cx:pt>
          <cx:pt idx="45">85.799999999999997</cx:pt>
        </cx:lvl>
      </cx:numDim>
    </cx:data>
  </cx:chartData>
  <cx:chart>
    <cx:title pos="t" align="ctr" overlay="0">
      <cx:tx>
        <cx:txData>
          <cx:v>Estimaciones preliminares Manejo y medio ambiente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r>
            <a:rPr lang="es-ES" sz="10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rPr>
            <a:t>Estimaciones preliminares Manejo y medio ambiente</a:t>
          </a:r>
        </a:p>
      </cx:txPr>
    </cx:title>
    <cx:plotArea>
      <cx:plotAreaRegion>
        <cx:series layoutId="boxWhisker" uniqueId="{47C048A3-2E80-41F9-A771-7AC97607ABFE}">
          <cx:tx>
            <cx:txData>
              <cx:f>Hoja1!$D$1</cx:f>
              <cx:v>Manejo y medio ambiente</cx:v>
            </cx:txData>
          </cx:tx>
          <cx:spPr>
            <a:solidFill>
              <a:srgbClr val="FFFF00"/>
            </a:solidFill>
            <a:ln>
              <a:solidFill>
                <a:schemeClr val="tx1"/>
              </a:solidFill>
            </a:ln>
          </cx:spPr>
          <cx:dataLabels pos="l">
            <cx:numFmt formatCode="#.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 i="1"/>
                </a:pPr>
                <a:endParaRPr lang="es-ES" sz="1000" b="1" i="1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endParaRPr>
              </a:p>
            </cx:txPr>
            <cx:visibility seriesName="0" categoryName="0" value="1"/>
            <cx:separator>, </cx:separator>
            <cx:dataLabelHidden idx="0"/>
            <cx:dataLabelHidden idx="46"/>
            <cx:dataLabelHidden idx="47"/>
            <cx:dataLabelHidden idx="48"/>
          </cx:dataLabels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24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2400"/>
          </a:p>
        </cx:txPr>
      </cx:axis>
      <cx:axis id="1">
        <cx:valScaling max="100" min="70"/>
        <cx:title>
          <cx:tx>
            <cx:txData>
              <cx:v>Manejo y medio ambiente (%)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000"/>
              </a:pPr>
              <a:r>
                <a:rPr lang="es-ES" sz="1000" b="0" i="0" u="none" strike="noStrike" baseline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Manejo y medio ambiente (%)</a:t>
              </a:r>
            </a:p>
          </cx:txPr>
        </cx:title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/>
            </a:pPr>
            <a:endParaRPr lang="es-ES" sz="10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</cx:plotArea>
  </cx:chart>
  <cx:spPr>
    <a:ln>
      <a:solidFill>
        <a:schemeClr val="tx1"/>
      </a:solidFill>
    </a:ln>
  </cx:spPr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Hoja1!$E$2:$E$47</cx:f>
        <cx:lvl ptCount="46" formatCode="0,0">
          <cx:pt idx="0">84.933333333333337</cx:pt>
          <cx:pt idx="1">79.066666666666677</cx:pt>
          <cx:pt idx="2">78.700000000000003</cx:pt>
          <cx:pt idx="3">89.666666666666671</cx:pt>
          <cx:pt idx="4">76.066666666666663</cx:pt>
          <cx:pt idx="5">79.933333333333337</cx:pt>
          <cx:pt idx="6">74.833333333333329</cx:pt>
          <cx:pt idx="7">82.100000000000009</cx:pt>
          <cx:pt idx="8">85.966666666666654</cx:pt>
          <cx:pt idx="9">84.36666666666666</cx:pt>
          <cx:pt idx="10">82.966666666666654</cx:pt>
          <cx:pt idx="11">88.36666666666666</cx:pt>
          <cx:pt idx="12">73.100000000000009</cx:pt>
          <cx:pt idx="13">86.466666666666654</cx:pt>
          <cx:pt idx="14">84.600000000000009</cx:pt>
          <cx:pt idx="15">87.333333333333329</cx:pt>
          <cx:pt idx="16">82.799999999999997</cx:pt>
          <cx:pt idx="17">82.399999999999991</cx:pt>
          <cx:pt idx="18">79.033333333333346</cx:pt>
          <cx:pt idx="19">81.13333333333334</cx:pt>
          <cx:pt idx="20">76.066666666666677</cx:pt>
          <cx:pt idx="21">86.866666666666674</cx:pt>
          <cx:pt idx="22">83.966666666666654</cx:pt>
          <cx:pt idx="23">92.899999999999991</cx:pt>
          <cx:pt idx="24">81.733333333333334</cx:pt>
          <cx:pt idx="25">90</cx:pt>
          <cx:pt idx="26">74.966666666666669</cx:pt>
          <cx:pt idx="27">74.266666666666666</cx:pt>
          <cx:pt idx="28">39.699999999999996</cx:pt>
          <cx:pt idx="29">78.200000000000003</cx:pt>
          <cx:pt idx="30">76.133333333333326</cx:pt>
          <cx:pt idx="31">81.5</cx:pt>
          <cx:pt idx="32">77.066666666666663</cx:pt>
          <cx:pt idx="33">81.533333333333331</cx:pt>
          <cx:pt idx="34">85.600000000000009</cx:pt>
          <cx:pt idx="35">92.733333333333334</cx:pt>
          <cx:pt idx="36">79.733333333333334</cx:pt>
          <cx:pt idx="37">83.766666666666666</cx:pt>
          <cx:pt idx="38">77.5</cx:pt>
          <cx:pt idx="39">90.399999999999991</cx:pt>
          <cx:pt idx="40">85.066666666666663</cx:pt>
          <cx:pt idx="41">77.13333333333334</cx:pt>
          <cx:pt idx="42">81.099999999999994</cx:pt>
          <cx:pt idx="43">93.566666666666663</cx:pt>
          <cx:pt idx="44">74.966666666666669</cx:pt>
          <cx:pt idx="45">82.866666666666674</cx:pt>
        </cx:lvl>
      </cx:numDim>
    </cx:data>
  </cx:chartData>
  <cx:chart>
    <cx:title pos="t" align="ctr" overlay="0">
      <cx:tx>
        <cx:txData>
          <cx:v>Resultados % preliminares generales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r>
            <a:rPr lang="es-ES" sz="10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Resultados % preliminares generales</a:t>
          </a:r>
        </a:p>
      </cx:txPr>
    </cx:title>
    <cx:plotArea>
      <cx:plotAreaRegion>
        <cx:series layoutId="boxWhisker" uniqueId="{3AF5282D-D2AA-49F9-B19C-916369345E90}">
          <cx:spPr>
            <a:solidFill>
              <a:srgbClr val="00B0F0"/>
            </a:solidFill>
            <a:ln>
              <a:solidFill>
                <a:schemeClr val="tx1"/>
              </a:solidFill>
            </a:ln>
          </cx:spPr>
          <cx:dataLabels pos="l">
            <cx:txPr>
              <a:bodyPr vertOverflow="overflow" horzOverflow="overflow" wrap="square" lIns="0" tIns="0" rIns="0" bIns="0"/>
              <a:lstStyle/>
              <a:p>
                <a:pPr algn="ctr" rtl="0">
                  <a:defRPr sz="1000" b="1" i="0">
                    <a:solidFill>
                      <a:srgbClr val="59595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s-CL" sz="1000" b="1"/>
              </a:p>
            </cx:txPr>
            <cx:visibility seriesName="0" categoryName="0" value="1"/>
            <cx:dataLabelHidden idx="0"/>
            <cx:dataLabelHidden idx="46"/>
            <cx:dataLabelHidden idx="47"/>
            <cx:dataLabelHidden idx="48"/>
          </cx:dataLabels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18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1800"/>
          </a:p>
        </cx:txPr>
      </cx:axis>
      <cx:axis id="1">
        <cx:valScaling min="70"/>
        <cx:title>
          <cx:tx>
            <cx:txData>
              <cx:v>Total respuestas (%)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000"/>
              </a:pPr>
              <a:r>
                <a:rPr lang="es-ES" sz="10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Total respuestas (%)</a:t>
              </a:r>
            </a:p>
          </cx:txPr>
        </cx:title>
        <cx:majorGridlines/>
        <cx:tickLabels/>
        <cx:numFmt formatCode="General" sourceLinked="0"/>
        <cx:txPr>
          <a:bodyPr vertOverflow="overflow" horzOverflow="overflow" wrap="square" lIns="0" tIns="0" rIns="0" bIns="0"/>
          <a:lstStyle/>
          <a:p>
            <a:pPr algn="ctr" rtl="0">
              <a:defRPr sz="1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CL" sz="1000"/>
          </a:p>
        </cx:txPr>
      </cx:axis>
    </cx:plotArea>
  </cx:chart>
  <cx:spPr>
    <a:ln>
      <a:solidFill>
        <a:schemeClr val="tx1"/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tif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0ACDA-A6C7-2E43-8ECA-61209B6C043A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D7CAB6-2DC5-EE42-8674-7914D7854EE5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r>
            <a:rPr lang="es-ES" dirty="0"/>
            <a:t>Válido</a:t>
          </a:r>
        </a:p>
      </dgm:t>
    </dgm:pt>
    <dgm:pt modelId="{2E4232F9-7FFF-3641-A143-493B9797EFD7}" type="parTrans" cxnId="{368B7339-AE6B-1F4D-8A5E-05CC3AC0D6CE}">
      <dgm:prSet/>
      <dgm:spPr/>
      <dgm:t>
        <a:bodyPr/>
        <a:lstStyle/>
        <a:p>
          <a:endParaRPr lang="es-ES"/>
        </a:p>
      </dgm:t>
    </dgm:pt>
    <dgm:pt modelId="{7DF6B3FC-6892-634A-AC01-878E80D2B786}" type="sibTrans" cxnId="{368B7339-AE6B-1F4D-8A5E-05CC3AC0D6CE}">
      <dgm:prSet/>
      <dgm:spPr/>
      <dgm:t>
        <a:bodyPr/>
        <a:lstStyle/>
        <a:p>
          <a:endParaRPr lang="es-ES"/>
        </a:p>
      </dgm:t>
    </dgm:pt>
    <dgm:pt modelId="{901FCF68-506B-C24A-A15D-A80DB2E1867C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/>
            <a:t>Miden lo que pretenden</a:t>
          </a:r>
        </a:p>
      </dgm:t>
    </dgm:pt>
    <dgm:pt modelId="{652532AC-E313-B649-A698-F01C258873E7}" type="parTrans" cxnId="{C82B7683-D88C-5A4D-940D-46F9293A3D51}">
      <dgm:prSet/>
      <dgm:spPr/>
      <dgm:t>
        <a:bodyPr/>
        <a:lstStyle/>
        <a:p>
          <a:endParaRPr lang="es-ES"/>
        </a:p>
      </dgm:t>
    </dgm:pt>
    <dgm:pt modelId="{B2FB7FE8-3AB5-CD4E-B273-212B754F3257}" type="sibTrans" cxnId="{C82B7683-D88C-5A4D-940D-46F9293A3D51}">
      <dgm:prSet/>
      <dgm:spPr/>
      <dgm:t>
        <a:bodyPr/>
        <a:lstStyle/>
        <a:p>
          <a:endParaRPr lang="es-ES"/>
        </a:p>
      </dgm:t>
    </dgm:pt>
    <dgm:pt modelId="{8CA98DE2-AA0C-0344-9DBC-2F34EBC646EE}">
      <dgm:prSet phldrT="[Texto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dirty="0"/>
            <a:t>Bienestar</a:t>
          </a:r>
        </a:p>
      </dgm:t>
    </dgm:pt>
    <dgm:pt modelId="{CB7749E6-BAAF-6C47-8E9E-A1611FD9BDA0}" type="parTrans" cxnId="{DEE217CB-EEA7-F746-B2D2-BAED48E921CC}">
      <dgm:prSet/>
      <dgm:spPr/>
      <dgm:t>
        <a:bodyPr/>
        <a:lstStyle/>
        <a:p>
          <a:endParaRPr lang="es-ES"/>
        </a:p>
      </dgm:t>
    </dgm:pt>
    <dgm:pt modelId="{D977C203-FD7B-C342-AC10-C0D2FABB0144}" type="sibTrans" cxnId="{DEE217CB-EEA7-F746-B2D2-BAED48E921CC}">
      <dgm:prSet/>
      <dgm:spPr/>
      <dgm:t>
        <a:bodyPr/>
        <a:lstStyle/>
        <a:p>
          <a:endParaRPr lang="es-ES"/>
        </a:p>
      </dgm:t>
    </dgm:pt>
    <dgm:pt modelId="{C830296C-6042-6A49-AF12-3FA34BBA54F4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r>
            <a:rPr lang="es-ES" dirty="0"/>
            <a:t>Repetible</a:t>
          </a:r>
        </a:p>
      </dgm:t>
    </dgm:pt>
    <dgm:pt modelId="{BC7A6956-217C-164E-847B-FF915F698208}" type="parTrans" cxnId="{5B62C6CF-9A71-9A44-B845-4BE6B4DB2FDD}">
      <dgm:prSet/>
      <dgm:spPr/>
      <dgm:t>
        <a:bodyPr/>
        <a:lstStyle/>
        <a:p>
          <a:endParaRPr lang="es-ES"/>
        </a:p>
      </dgm:t>
    </dgm:pt>
    <dgm:pt modelId="{41ED9308-6C27-B24E-8AA4-F11CDA19C326}" type="sibTrans" cxnId="{5B62C6CF-9A71-9A44-B845-4BE6B4DB2FDD}">
      <dgm:prSet/>
      <dgm:spPr/>
      <dgm:t>
        <a:bodyPr/>
        <a:lstStyle/>
        <a:p>
          <a:endParaRPr lang="es-ES"/>
        </a:p>
      </dgm:t>
    </dgm:pt>
    <dgm:pt modelId="{FFE1C54D-8A08-B84F-9357-384A442BA42E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/>
            <a:t>Producir el mismo resultado</a:t>
          </a:r>
        </a:p>
      </dgm:t>
    </dgm:pt>
    <dgm:pt modelId="{BF628561-F8A0-6B4E-9D96-E87813557336}" type="parTrans" cxnId="{7CF0AA2F-6880-044E-8A19-47C6EED03A7B}">
      <dgm:prSet/>
      <dgm:spPr/>
      <dgm:t>
        <a:bodyPr/>
        <a:lstStyle/>
        <a:p>
          <a:endParaRPr lang="es-ES"/>
        </a:p>
      </dgm:t>
    </dgm:pt>
    <dgm:pt modelId="{76947ED2-75CA-C042-8E49-C887F8CBB381}" type="sibTrans" cxnId="{7CF0AA2F-6880-044E-8A19-47C6EED03A7B}">
      <dgm:prSet/>
      <dgm:spPr/>
      <dgm:t>
        <a:bodyPr/>
        <a:lstStyle/>
        <a:p>
          <a:endParaRPr lang="es-ES"/>
        </a:p>
      </dgm:t>
    </dgm:pt>
    <dgm:pt modelId="{EC84D881-2755-AA46-AF1F-7D94AD4790E5}">
      <dgm:prSet phldrT="[Texto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dirty="0"/>
            <a:t>Diferentes observaciones</a:t>
          </a:r>
        </a:p>
      </dgm:t>
    </dgm:pt>
    <dgm:pt modelId="{CAEFAFD4-C5DD-0840-925D-1C9AB4319C65}" type="parTrans" cxnId="{7502FA8A-C1E3-8F44-A400-5AE2F2E6A5C6}">
      <dgm:prSet/>
      <dgm:spPr/>
      <dgm:t>
        <a:bodyPr/>
        <a:lstStyle/>
        <a:p>
          <a:endParaRPr lang="es-ES"/>
        </a:p>
      </dgm:t>
    </dgm:pt>
    <dgm:pt modelId="{ED80F387-E2F4-BB4F-BFCE-6072A472F13A}" type="sibTrans" cxnId="{7502FA8A-C1E3-8F44-A400-5AE2F2E6A5C6}">
      <dgm:prSet/>
      <dgm:spPr/>
      <dgm:t>
        <a:bodyPr/>
        <a:lstStyle/>
        <a:p>
          <a:endParaRPr lang="es-ES"/>
        </a:p>
      </dgm:t>
    </dgm:pt>
    <dgm:pt modelId="{3AAFF606-7BA6-2148-ADE1-091464CB22F8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r>
            <a:rPr lang="es-ES" dirty="0"/>
            <a:t>Confiable</a:t>
          </a:r>
        </a:p>
      </dgm:t>
    </dgm:pt>
    <dgm:pt modelId="{E7262550-DCE8-2743-92DB-4FCCF9D365F6}" type="parTrans" cxnId="{E57849F2-89B5-9346-B582-D976BF2DE858}">
      <dgm:prSet/>
      <dgm:spPr/>
      <dgm:t>
        <a:bodyPr/>
        <a:lstStyle/>
        <a:p>
          <a:endParaRPr lang="es-ES"/>
        </a:p>
      </dgm:t>
    </dgm:pt>
    <dgm:pt modelId="{B75E32AC-BC3F-504B-8864-B664E5AEBE28}" type="sibTrans" cxnId="{E57849F2-89B5-9346-B582-D976BF2DE858}">
      <dgm:prSet/>
      <dgm:spPr/>
      <dgm:t>
        <a:bodyPr/>
        <a:lstStyle/>
        <a:p>
          <a:endParaRPr lang="es-ES"/>
        </a:p>
      </dgm:t>
    </dgm:pt>
    <dgm:pt modelId="{BB663C63-C3AB-EB48-803E-CFF8161B71A6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/>
            <a:t>Resultados consistentes</a:t>
          </a:r>
        </a:p>
      </dgm:t>
    </dgm:pt>
    <dgm:pt modelId="{289174FC-309D-434B-82F1-D80CBD0C68D7}" type="parTrans" cxnId="{4C28E3FA-F739-0445-905B-3D7B987EC514}">
      <dgm:prSet/>
      <dgm:spPr/>
      <dgm:t>
        <a:bodyPr/>
        <a:lstStyle/>
        <a:p>
          <a:endParaRPr lang="es-ES"/>
        </a:p>
      </dgm:t>
    </dgm:pt>
    <dgm:pt modelId="{EEE643A7-1618-B841-BA82-A5DEA5C2B6BC}" type="sibTrans" cxnId="{4C28E3FA-F739-0445-905B-3D7B987EC514}">
      <dgm:prSet/>
      <dgm:spPr/>
      <dgm:t>
        <a:bodyPr/>
        <a:lstStyle/>
        <a:p>
          <a:endParaRPr lang="es-ES"/>
        </a:p>
      </dgm:t>
    </dgm:pt>
    <dgm:pt modelId="{E7AB66A3-4BDF-C445-A267-1DEB1F38BBBB}">
      <dgm:prSet phldrT="[Texto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dirty="0"/>
            <a:t>En diferentes animales</a:t>
          </a:r>
        </a:p>
      </dgm:t>
    </dgm:pt>
    <dgm:pt modelId="{A52B0839-5CFC-0E45-8B26-411A818796DC}" type="parTrans" cxnId="{38F63C32-1900-4A4C-9D29-4F668C43F426}">
      <dgm:prSet/>
      <dgm:spPr/>
      <dgm:t>
        <a:bodyPr/>
        <a:lstStyle/>
        <a:p>
          <a:endParaRPr lang="es-ES"/>
        </a:p>
      </dgm:t>
    </dgm:pt>
    <dgm:pt modelId="{F10EB47B-A6F9-B741-89BE-D68B4F25D8A6}" type="sibTrans" cxnId="{38F63C32-1900-4A4C-9D29-4F668C43F426}">
      <dgm:prSet/>
      <dgm:spPr/>
      <dgm:t>
        <a:bodyPr/>
        <a:lstStyle/>
        <a:p>
          <a:endParaRPr lang="es-ES"/>
        </a:p>
      </dgm:t>
    </dgm:pt>
    <dgm:pt modelId="{5A8079C1-1F9C-E64C-B805-A6DC093215E9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r>
            <a:rPr lang="es-ES" dirty="0"/>
            <a:t>Factible</a:t>
          </a:r>
        </a:p>
      </dgm:t>
    </dgm:pt>
    <dgm:pt modelId="{EB106CA9-5508-A048-8A18-06E2947E2228}" type="parTrans" cxnId="{7CB77E2B-9BA4-5445-A979-D23DA9A9C721}">
      <dgm:prSet/>
      <dgm:spPr/>
      <dgm:t>
        <a:bodyPr/>
        <a:lstStyle/>
        <a:p>
          <a:endParaRPr lang="es-ES"/>
        </a:p>
      </dgm:t>
    </dgm:pt>
    <dgm:pt modelId="{4471EDF4-CBE6-D54B-9574-FD22DA0F1CAC}" type="sibTrans" cxnId="{7CB77E2B-9BA4-5445-A979-D23DA9A9C721}">
      <dgm:prSet/>
      <dgm:spPr/>
      <dgm:t>
        <a:bodyPr/>
        <a:lstStyle/>
        <a:p>
          <a:endParaRPr lang="es-ES"/>
        </a:p>
      </dgm:t>
    </dgm:pt>
    <dgm:pt modelId="{267A2D9A-4AEA-7045-AF25-E9FDF3973A39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/>
            <a:t>Velocidad y costo</a:t>
          </a:r>
        </a:p>
      </dgm:t>
    </dgm:pt>
    <dgm:pt modelId="{7B5DA02D-1726-2D46-B9B6-BAB4D7DB1EFE}" type="parTrans" cxnId="{AE1D7F86-D53D-4B47-847D-F2560684B6BD}">
      <dgm:prSet/>
      <dgm:spPr/>
      <dgm:t>
        <a:bodyPr/>
        <a:lstStyle/>
        <a:p>
          <a:endParaRPr lang="es-ES"/>
        </a:p>
      </dgm:t>
    </dgm:pt>
    <dgm:pt modelId="{5294AA7C-0481-6347-B90E-DD6D3B2DD33B}" type="sibTrans" cxnId="{AE1D7F86-D53D-4B47-847D-F2560684B6BD}">
      <dgm:prSet/>
      <dgm:spPr/>
      <dgm:t>
        <a:bodyPr/>
        <a:lstStyle/>
        <a:p>
          <a:endParaRPr lang="es-ES"/>
        </a:p>
      </dgm:t>
    </dgm:pt>
    <dgm:pt modelId="{C7F1FFF8-B3CE-A046-A066-C680E86055EB}">
      <dgm:prSet phldrT="[Texto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dirty="0"/>
            <a:t>No comprometer procesos</a:t>
          </a:r>
        </a:p>
      </dgm:t>
    </dgm:pt>
    <dgm:pt modelId="{13248D77-1FCD-3C42-B553-B7EC32C89822}" type="parTrans" cxnId="{4DD97E67-7CC3-354B-A605-C9686CCAB819}">
      <dgm:prSet/>
      <dgm:spPr/>
      <dgm:t>
        <a:bodyPr/>
        <a:lstStyle/>
        <a:p>
          <a:endParaRPr lang="es-ES"/>
        </a:p>
      </dgm:t>
    </dgm:pt>
    <dgm:pt modelId="{9ECE081F-7877-684B-8476-AC8E64FA8FF3}" type="sibTrans" cxnId="{4DD97E67-7CC3-354B-A605-C9686CCAB819}">
      <dgm:prSet/>
      <dgm:spPr/>
      <dgm:t>
        <a:bodyPr/>
        <a:lstStyle/>
        <a:p>
          <a:endParaRPr lang="es-ES"/>
        </a:p>
      </dgm:t>
    </dgm:pt>
    <dgm:pt modelId="{654D3838-CF79-714B-9A64-4B7B1732D610}" type="pres">
      <dgm:prSet presAssocID="{1F40ACDA-A6C7-2E43-8ECA-61209B6C04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ED41292-D5FF-844B-A7C9-DB7EDF3C91D0}" type="pres">
      <dgm:prSet presAssocID="{C830296C-6042-6A49-AF12-3FA34BBA54F4}" presName="horFlow" presStyleCnt="0"/>
      <dgm:spPr/>
    </dgm:pt>
    <dgm:pt modelId="{4083D837-5CD3-724E-A2A4-94AF509CAEFC}" type="pres">
      <dgm:prSet presAssocID="{C830296C-6042-6A49-AF12-3FA34BBA54F4}" presName="bigChev" presStyleLbl="node1" presStyleIdx="0" presStyleCnt="4"/>
      <dgm:spPr/>
    </dgm:pt>
    <dgm:pt modelId="{3AF45DDD-1E09-F742-83EE-4720548E6579}" type="pres">
      <dgm:prSet presAssocID="{BF628561-F8A0-6B4E-9D96-E87813557336}" presName="parTrans" presStyleCnt="0"/>
      <dgm:spPr/>
    </dgm:pt>
    <dgm:pt modelId="{18A55742-4B5C-534F-B40D-44DD3463642F}" type="pres">
      <dgm:prSet presAssocID="{FFE1C54D-8A08-B84F-9357-384A442BA42E}" presName="node" presStyleLbl="alignAccFollowNode1" presStyleIdx="0" presStyleCnt="8">
        <dgm:presLayoutVars>
          <dgm:bulletEnabled val="1"/>
        </dgm:presLayoutVars>
      </dgm:prSet>
      <dgm:spPr/>
    </dgm:pt>
    <dgm:pt modelId="{67EF474E-0CDA-5242-A20D-E273CF2D4542}" type="pres">
      <dgm:prSet presAssocID="{76947ED2-75CA-C042-8E49-C887F8CBB381}" presName="sibTrans" presStyleCnt="0"/>
      <dgm:spPr/>
    </dgm:pt>
    <dgm:pt modelId="{3DF45DDB-266A-8A43-AE2C-6A53A011EAB1}" type="pres">
      <dgm:prSet presAssocID="{EC84D881-2755-AA46-AF1F-7D94AD4790E5}" presName="node" presStyleLbl="alignAccFollowNode1" presStyleIdx="1" presStyleCnt="8">
        <dgm:presLayoutVars>
          <dgm:bulletEnabled val="1"/>
        </dgm:presLayoutVars>
      </dgm:prSet>
      <dgm:spPr/>
    </dgm:pt>
    <dgm:pt modelId="{8013F2F2-7EF5-E049-98FA-8D89290360E5}" type="pres">
      <dgm:prSet presAssocID="{C830296C-6042-6A49-AF12-3FA34BBA54F4}" presName="vSp" presStyleCnt="0"/>
      <dgm:spPr/>
    </dgm:pt>
    <dgm:pt modelId="{301EEDB5-F89A-E045-91CC-E73D94FC7584}" type="pres">
      <dgm:prSet presAssocID="{3AAFF606-7BA6-2148-ADE1-091464CB22F8}" presName="horFlow" presStyleCnt="0"/>
      <dgm:spPr/>
    </dgm:pt>
    <dgm:pt modelId="{DD82A7D9-FD61-F448-987E-077ACAE88F11}" type="pres">
      <dgm:prSet presAssocID="{3AAFF606-7BA6-2148-ADE1-091464CB22F8}" presName="bigChev" presStyleLbl="node1" presStyleIdx="1" presStyleCnt="4"/>
      <dgm:spPr/>
    </dgm:pt>
    <dgm:pt modelId="{571BA4A2-5582-9941-983B-085AD27840B0}" type="pres">
      <dgm:prSet presAssocID="{289174FC-309D-434B-82F1-D80CBD0C68D7}" presName="parTrans" presStyleCnt="0"/>
      <dgm:spPr/>
    </dgm:pt>
    <dgm:pt modelId="{B5BF8808-9DDF-B64B-A0BD-1F6F4CA3DDCA}" type="pres">
      <dgm:prSet presAssocID="{BB663C63-C3AB-EB48-803E-CFF8161B71A6}" presName="node" presStyleLbl="alignAccFollowNode1" presStyleIdx="2" presStyleCnt="8">
        <dgm:presLayoutVars>
          <dgm:bulletEnabled val="1"/>
        </dgm:presLayoutVars>
      </dgm:prSet>
      <dgm:spPr/>
    </dgm:pt>
    <dgm:pt modelId="{0AE5FBF8-EC26-7F4B-BC72-1A201563FB24}" type="pres">
      <dgm:prSet presAssocID="{EEE643A7-1618-B841-BA82-A5DEA5C2B6BC}" presName="sibTrans" presStyleCnt="0"/>
      <dgm:spPr/>
    </dgm:pt>
    <dgm:pt modelId="{00319741-C9F8-F74D-A9C3-CCEF952CFD8A}" type="pres">
      <dgm:prSet presAssocID="{E7AB66A3-4BDF-C445-A267-1DEB1F38BBBB}" presName="node" presStyleLbl="alignAccFollowNode1" presStyleIdx="3" presStyleCnt="8">
        <dgm:presLayoutVars>
          <dgm:bulletEnabled val="1"/>
        </dgm:presLayoutVars>
      </dgm:prSet>
      <dgm:spPr/>
    </dgm:pt>
    <dgm:pt modelId="{6327BD55-098C-2849-9F09-B1B9FDA23318}" type="pres">
      <dgm:prSet presAssocID="{3AAFF606-7BA6-2148-ADE1-091464CB22F8}" presName="vSp" presStyleCnt="0"/>
      <dgm:spPr/>
    </dgm:pt>
    <dgm:pt modelId="{99643F3A-F451-5F40-9CD3-CB03BE593C1A}" type="pres">
      <dgm:prSet presAssocID="{5CD7CAB6-2DC5-EE42-8674-7914D7854EE5}" presName="horFlow" presStyleCnt="0"/>
      <dgm:spPr/>
    </dgm:pt>
    <dgm:pt modelId="{4D2521B9-E49C-2642-A209-35E711FDDF04}" type="pres">
      <dgm:prSet presAssocID="{5CD7CAB6-2DC5-EE42-8674-7914D7854EE5}" presName="bigChev" presStyleLbl="node1" presStyleIdx="2" presStyleCnt="4"/>
      <dgm:spPr/>
    </dgm:pt>
    <dgm:pt modelId="{B9E5C342-2C7D-A146-A971-A5A55BE28B9D}" type="pres">
      <dgm:prSet presAssocID="{652532AC-E313-B649-A698-F01C258873E7}" presName="parTrans" presStyleCnt="0"/>
      <dgm:spPr/>
    </dgm:pt>
    <dgm:pt modelId="{0938DED0-0855-2643-B2C0-046B302364F3}" type="pres">
      <dgm:prSet presAssocID="{901FCF68-506B-C24A-A15D-A80DB2E1867C}" presName="node" presStyleLbl="alignAccFollowNode1" presStyleIdx="4" presStyleCnt="8">
        <dgm:presLayoutVars>
          <dgm:bulletEnabled val="1"/>
        </dgm:presLayoutVars>
      </dgm:prSet>
      <dgm:spPr/>
    </dgm:pt>
    <dgm:pt modelId="{4EBDE68D-869B-024F-BFD3-0D5F6440FB16}" type="pres">
      <dgm:prSet presAssocID="{B2FB7FE8-3AB5-CD4E-B273-212B754F3257}" presName="sibTrans" presStyleCnt="0"/>
      <dgm:spPr/>
    </dgm:pt>
    <dgm:pt modelId="{007878E4-A79C-F345-A09D-32F59F19678F}" type="pres">
      <dgm:prSet presAssocID="{8CA98DE2-AA0C-0344-9DBC-2F34EBC646EE}" presName="node" presStyleLbl="alignAccFollowNode1" presStyleIdx="5" presStyleCnt="8">
        <dgm:presLayoutVars>
          <dgm:bulletEnabled val="1"/>
        </dgm:presLayoutVars>
      </dgm:prSet>
      <dgm:spPr/>
    </dgm:pt>
    <dgm:pt modelId="{7D3A47C0-D6F7-3748-ACB6-01CABA680744}" type="pres">
      <dgm:prSet presAssocID="{5CD7CAB6-2DC5-EE42-8674-7914D7854EE5}" presName="vSp" presStyleCnt="0"/>
      <dgm:spPr/>
    </dgm:pt>
    <dgm:pt modelId="{31BAE030-BDB8-EA4A-A879-F13DFD26933C}" type="pres">
      <dgm:prSet presAssocID="{5A8079C1-1F9C-E64C-B805-A6DC093215E9}" presName="horFlow" presStyleCnt="0"/>
      <dgm:spPr/>
    </dgm:pt>
    <dgm:pt modelId="{8E2710C3-B227-1948-AB06-BE2F73EE3EF5}" type="pres">
      <dgm:prSet presAssocID="{5A8079C1-1F9C-E64C-B805-A6DC093215E9}" presName="bigChev" presStyleLbl="node1" presStyleIdx="3" presStyleCnt="4"/>
      <dgm:spPr/>
    </dgm:pt>
    <dgm:pt modelId="{BBF3B0EE-75D4-8944-97DA-3199F76FD6CE}" type="pres">
      <dgm:prSet presAssocID="{7B5DA02D-1726-2D46-B9B6-BAB4D7DB1EFE}" presName="parTrans" presStyleCnt="0"/>
      <dgm:spPr/>
    </dgm:pt>
    <dgm:pt modelId="{6C0666C5-79B2-4940-9E4E-B0AB82D20E4D}" type="pres">
      <dgm:prSet presAssocID="{267A2D9A-4AEA-7045-AF25-E9FDF3973A39}" presName="node" presStyleLbl="alignAccFollowNode1" presStyleIdx="6" presStyleCnt="8">
        <dgm:presLayoutVars>
          <dgm:bulletEnabled val="1"/>
        </dgm:presLayoutVars>
      </dgm:prSet>
      <dgm:spPr/>
    </dgm:pt>
    <dgm:pt modelId="{228AA41F-E590-A145-81C6-B3A56DF83495}" type="pres">
      <dgm:prSet presAssocID="{5294AA7C-0481-6347-B90E-DD6D3B2DD33B}" presName="sibTrans" presStyleCnt="0"/>
      <dgm:spPr/>
    </dgm:pt>
    <dgm:pt modelId="{424CA337-DAFB-0B46-9DB5-CC82D3531857}" type="pres">
      <dgm:prSet presAssocID="{C7F1FFF8-B3CE-A046-A066-C680E86055EB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4468DD2A-373E-8D46-A9DB-78880DD6E08F}" type="presOf" srcId="{FFE1C54D-8A08-B84F-9357-384A442BA42E}" destId="{18A55742-4B5C-534F-B40D-44DD3463642F}" srcOrd="0" destOrd="0" presId="urn:microsoft.com/office/officeart/2005/8/layout/lProcess3"/>
    <dgm:cxn modelId="{7CB77E2B-9BA4-5445-A979-D23DA9A9C721}" srcId="{1F40ACDA-A6C7-2E43-8ECA-61209B6C043A}" destId="{5A8079C1-1F9C-E64C-B805-A6DC093215E9}" srcOrd="3" destOrd="0" parTransId="{EB106CA9-5508-A048-8A18-06E2947E2228}" sibTransId="{4471EDF4-CBE6-D54B-9574-FD22DA0F1CAC}"/>
    <dgm:cxn modelId="{7CF0AA2F-6880-044E-8A19-47C6EED03A7B}" srcId="{C830296C-6042-6A49-AF12-3FA34BBA54F4}" destId="{FFE1C54D-8A08-B84F-9357-384A442BA42E}" srcOrd="0" destOrd="0" parTransId="{BF628561-F8A0-6B4E-9D96-E87813557336}" sibTransId="{76947ED2-75CA-C042-8E49-C887F8CBB381}"/>
    <dgm:cxn modelId="{38F63C32-1900-4A4C-9D29-4F668C43F426}" srcId="{3AAFF606-7BA6-2148-ADE1-091464CB22F8}" destId="{E7AB66A3-4BDF-C445-A267-1DEB1F38BBBB}" srcOrd="1" destOrd="0" parTransId="{A52B0839-5CFC-0E45-8B26-411A818796DC}" sibTransId="{F10EB47B-A6F9-B741-89BE-D68B4F25D8A6}"/>
    <dgm:cxn modelId="{5CF5AC35-BE9A-3F48-A029-8271F71475C2}" type="presOf" srcId="{5CD7CAB6-2DC5-EE42-8674-7914D7854EE5}" destId="{4D2521B9-E49C-2642-A209-35E711FDDF04}" srcOrd="0" destOrd="0" presId="urn:microsoft.com/office/officeart/2005/8/layout/lProcess3"/>
    <dgm:cxn modelId="{368B7339-AE6B-1F4D-8A5E-05CC3AC0D6CE}" srcId="{1F40ACDA-A6C7-2E43-8ECA-61209B6C043A}" destId="{5CD7CAB6-2DC5-EE42-8674-7914D7854EE5}" srcOrd="2" destOrd="0" parTransId="{2E4232F9-7FFF-3641-A143-493B9797EFD7}" sibTransId="{7DF6B3FC-6892-634A-AC01-878E80D2B786}"/>
    <dgm:cxn modelId="{C3D71D3C-D69D-374A-AAEE-850F7B6A1532}" type="presOf" srcId="{E7AB66A3-4BDF-C445-A267-1DEB1F38BBBB}" destId="{00319741-C9F8-F74D-A9C3-CCEF952CFD8A}" srcOrd="0" destOrd="0" presId="urn:microsoft.com/office/officeart/2005/8/layout/lProcess3"/>
    <dgm:cxn modelId="{24F1C144-5724-C741-B206-F6F010A0278F}" type="presOf" srcId="{8CA98DE2-AA0C-0344-9DBC-2F34EBC646EE}" destId="{007878E4-A79C-F345-A09D-32F59F19678F}" srcOrd="0" destOrd="0" presId="urn:microsoft.com/office/officeart/2005/8/layout/lProcess3"/>
    <dgm:cxn modelId="{0825FF4C-2119-CE47-A67F-5F5D8113E6D4}" type="presOf" srcId="{267A2D9A-4AEA-7045-AF25-E9FDF3973A39}" destId="{6C0666C5-79B2-4940-9E4E-B0AB82D20E4D}" srcOrd="0" destOrd="0" presId="urn:microsoft.com/office/officeart/2005/8/layout/lProcess3"/>
    <dgm:cxn modelId="{4DD97E67-7CC3-354B-A605-C9686CCAB819}" srcId="{5A8079C1-1F9C-E64C-B805-A6DC093215E9}" destId="{C7F1FFF8-B3CE-A046-A066-C680E86055EB}" srcOrd="1" destOrd="0" parTransId="{13248D77-1FCD-3C42-B553-B7EC32C89822}" sibTransId="{9ECE081F-7877-684B-8476-AC8E64FA8FF3}"/>
    <dgm:cxn modelId="{202BF676-70F0-914E-9FE9-87D7F99CD682}" type="presOf" srcId="{BB663C63-C3AB-EB48-803E-CFF8161B71A6}" destId="{B5BF8808-9DDF-B64B-A0BD-1F6F4CA3DDCA}" srcOrd="0" destOrd="0" presId="urn:microsoft.com/office/officeart/2005/8/layout/lProcess3"/>
    <dgm:cxn modelId="{A4EA2C77-611C-6940-B52E-C584C86362D2}" type="presOf" srcId="{901FCF68-506B-C24A-A15D-A80DB2E1867C}" destId="{0938DED0-0855-2643-B2C0-046B302364F3}" srcOrd="0" destOrd="0" presId="urn:microsoft.com/office/officeart/2005/8/layout/lProcess3"/>
    <dgm:cxn modelId="{C82B7683-D88C-5A4D-940D-46F9293A3D51}" srcId="{5CD7CAB6-2DC5-EE42-8674-7914D7854EE5}" destId="{901FCF68-506B-C24A-A15D-A80DB2E1867C}" srcOrd="0" destOrd="0" parTransId="{652532AC-E313-B649-A698-F01C258873E7}" sibTransId="{B2FB7FE8-3AB5-CD4E-B273-212B754F3257}"/>
    <dgm:cxn modelId="{AE1D7F86-D53D-4B47-847D-F2560684B6BD}" srcId="{5A8079C1-1F9C-E64C-B805-A6DC093215E9}" destId="{267A2D9A-4AEA-7045-AF25-E9FDF3973A39}" srcOrd="0" destOrd="0" parTransId="{7B5DA02D-1726-2D46-B9B6-BAB4D7DB1EFE}" sibTransId="{5294AA7C-0481-6347-B90E-DD6D3B2DD33B}"/>
    <dgm:cxn modelId="{7502FA8A-C1E3-8F44-A400-5AE2F2E6A5C6}" srcId="{C830296C-6042-6A49-AF12-3FA34BBA54F4}" destId="{EC84D881-2755-AA46-AF1F-7D94AD4790E5}" srcOrd="1" destOrd="0" parTransId="{CAEFAFD4-C5DD-0840-925D-1C9AB4319C65}" sibTransId="{ED80F387-E2F4-BB4F-BFCE-6072A472F13A}"/>
    <dgm:cxn modelId="{65AB198D-4984-1246-A63D-1601CADE65A7}" type="presOf" srcId="{C7F1FFF8-B3CE-A046-A066-C680E86055EB}" destId="{424CA337-DAFB-0B46-9DB5-CC82D3531857}" srcOrd="0" destOrd="0" presId="urn:microsoft.com/office/officeart/2005/8/layout/lProcess3"/>
    <dgm:cxn modelId="{200E56A0-C9B3-3C4F-B0AC-B6211DC8A9C3}" type="presOf" srcId="{3AAFF606-7BA6-2148-ADE1-091464CB22F8}" destId="{DD82A7D9-FD61-F448-987E-077ACAE88F11}" srcOrd="0" destOrd="0" presId="urn:microsoft.com/office/officeart/2005/8/layout/lProcess3"/>
    <dgm:cxn modelId="{DEE217CB-EEA7-F746-B2D2-BAED48E921CC}" srcId="{5CD7CAB6-2DC5-EE42-8674-7914D7854EE5}" destId="{8CA98DE2-AA0C-0344-9DBC-2F34EBC646EE}" srcOrd="1" destOrd="0" parTransId="{CB7749E6-BAAF-6C47-8E9E-A1611FD9BDA0}" sibTransId="{D977C203-FD7B-C342-AC10-C0D2FABB0144}"/>
    <dgm:cxn modelId="{B72CA6CF-43C6-9944-8226-A6EAB49BA351}" type="presOf" srcId="{5A8079C1-1F9C-E64C-B805-A6DC093215E9}" destId="{8E2710C3-B227-1948-AB06-BE2F73EE3EF5}" srcOrd="0" destOrd="0" presId="urn:microsoft.com/office/officeart/2005/8/layout/lProcess3"/>
    <dgm:cxn modelId="{5B62C6CF-9A71-9A44-B845-4BE6B4DB2FDD}" srcId="{1F40ACDA-A6C7-2E43-8ECA-61209B6C043A}" destId="{C830296C-6042-6A49-AF12-3FA34BBA54F4}" srcOrd="0" destOrd="0" parTransId="{BC7A6956-217C-164E-847B-FF915F698208}" sibTransId="{41ED9308-6C27-B24E-8AA4-F11CDA19C326}"/>
    <dgm:cxn modelId="{9133FFF1-8267-F94B-9EC1-6356BF085BBC}" type="presOf" srcId="{1F40ACDA-A6C7-2E43-8ECA-61209B6C043A}" destId="{654D3838-CF79-714B-9A64-4B7B1732D610}" srcOrd="0" destOrd="0" presId="urn:microsoft.com/office/officeart/2005/8/layout/lProcess3"/>
    <dgm:cxn modelId="{E57849F2-89B5-9346-B582-D976BF2DE858}" srcId="{1F40ACDA-A6C7-2E43-8ECA-61209B6C043A}" destId="{3AAFF606-7BA6-2148-ADE1-091464CB22F8}" srcOrd="1" destOrd="0" parTransId="{E7262550-DCE8-2743-92DB-4FCCF9D365F6}" sibTransId="{B75E32AC-BC3F-504B-8864-B664E5AEBE28}"/>
    <dgm:cxn modelId="{1E3F46F3-1BFA-AE49-A76B-67B3C3765D5F}" type="presOf" srcId="{C830296C-6042-6A49-AF12-3FA34BBA54F4}" destId="{4083D837-5CD3-724E-A2A4-94AF509CAEFC}" srcOrd="0" destOrd="0" presId="urn:microsoft.com/office/officeart/2005/8/layout/lProcess3"/>
    <dgm:cxn modelId="{4C28E3FA-F739-0445-905B-3D7B987EC514}" srcId="{3AAFF606-7BA6-2148-ADE1-091464CB22F8}" destId="{BB663C63-C3AB-EB48-803E-CFF8161B71A6}" srcOrd="0" destOrd="0" parTransId="{289174FC-309D-434B-82F1-D80CBD0C68D7}" sibTransId="{EEE643A7-1618-B841-BA82-A5DEA5C2B6BC}"/>
    <dgm:cxn modelId="{9EB1DEFE-8E76-6F41-AAD0-FCDC221703BA}" type="presOf" srcId="{EC84D881-2755-AA46-AF1F-7D94AD4790E5}" destId="{3DF45DDB-266A-8A43-AE2C-6A53A011EAB1}" srcOrd="0" destOrd="0" presId="urn:microsoft.com/office/officeart/2005/8/layout/lProcess3"/>
    <dgm:cxn modelId="{45FE645D-F647-BC4A-A59A-26881BDD536A}" type="presParOf" srcId="{654D3838-CF79-714B-9A64-4B7B1732D610}" destId="{EED41292-D5FF-844B-A7C9-DB7EDF3C91D0}" srcOrd="0" destOrd="0" presId="urn:microsoft.com/office/officeart/2005/8/layout/lProcess3"/>
    <dgm:cxn modelId="{AF6E8D6D-233E-BA44-ADD1-4709530BAC3B}" type="presParOf" srcId="{EED41292-D5FF-844B-A7C9-DB7EDF3C91D0}" destId="{4083D837-5CD3-724E-A2A4-94AF509CAEFC}" srcOrd="0" destOrd="0" presId="urn:microsoft.com/office/officeart/2005/8/layout/lProcess3"/>
    <dgm:cxn modelId="{CED9BAEE-6A32-A345-A080-DE8238122148}" type="presParOf" srcId="{EED41292-D5FF-844B-A7C9-DB7EDF3C91D0}" destId="{3AF45DDD-1E09-F742-83EE-4720548E6579}" srcOrd="1" destOrd="0" presId="urn:microsoft.com/office/officeart/2005/8/layout/lProcess3"/>
    <dgm:cxn modelId="{3567FA00-486B-8446-8601-2FBC2729F239}" type="presParOf" srcId="{EED41292-D5FF-844B-A7C9-DB7EDF3C91D0}" destId="{18A55742-4B5C-534F-B40D-44DD3463642F}" srcOrd="2" destOrd="0" presId="urn:microsoft.com/office/officeart/2005/8/layout/lProcess3"/>
    <dgm:cxn modelId="{A8720634-F49B-8E42-B366-CD428AEDAC25}" type="presParOf" srcId="{EED41292-D5FF-844B-A7C9-DB7EDF3C91D0}" destId="{67EF474E-0CDA-5242-A20D-E273CF2D4542}" srcOrd="3" destOrd="0" presId="urn:microsoft.com/office/officeart/2005/8/layout/lProcess3"/>
    <dgm:cxn modelId="{8F3736D4-FEE0-7B46-A484-950E8735C8B2}" type="presParOf" srcId="{EED41292-D5FF-844B-A7C9-DB7EDF3C91D0}" destId="{3DF45DDB-266A-8A43-AE2C-6A53A011EAB1}" srcOrd="4" destOrd="0" presId="urn:microsoft.com/office/officeart/2005/8/layout/lProcess3"/>
    <dgm:cxn modelId="{7A716B06-F95C-ED4E-9DB3-60061985FC9E}" type="presParOf" srcId="{654D3838-CF79-714B-9A64-4B7B1732D610}" destId="{8013F2F2-7EF5-E049-98FA-8D89290360E5}" srcOrd="1" destOrd="0" presId="urn:microsoft.com/office/officeart/2005/8/layout/lProcess3"/>
    <dgm:cxn modelId="{B2772DD5-7D1E-FD43-BB7B-D645A1D161C1}" type="presParOf" srcId="{654D3838-CF79-714B-9A64-4B7B1732D610}" destId="{301EEDB5-F89A-E045-91CC-E73D94FC7584}" srcOrd="2" destOrd="0" presId="urn:microsoft.com/office/officeart/2005/8/layout/lProcess3"/>
    <dgm:cxn modelId="{0E33536F-F856-3F4A-9E94-F73D6B7C4408}" type="presParOf" srcId="{301EEDB5-F89A-E045-91CC-E73D94FC7584}" destId="{DD82A7D9-FD61-F448-987E-077ACAE88F11}" srcOrd="0" destOrd="0" presId="urn:microsoft.com/office/officeart/2005/8/layout/lProcess3"/>
    <dgm:cxn modelId="{76DB2DB8-4A41-E047-8BF5-8E01007096AF}" type="presParOf" srcId="{301EEDB5-F89A-E045-91CC-E73D94FC7584}" destId="{571BA4A2-5582-9941-983B-085AD27840B0}" srcOrd="1" destOrd="0" presId="urn:microsoft.com/office/officeart/2005/8/layout/lProcess3"/>
    <dgm:cxn modelId="{594480A4-8902-EB46-81E0-698B11C15B7E}" type="presParOf" srcId="{301EEDB5-F89A-E045-91CC-E73D94FC7584}" destId="{B5BF8808-9DDF-B64B-A0BD-1F6F4CA3DDCA}" srcOrd="2" destOrd="0" presId="urn:microsoft.com/office/officeart/2005/8/layout/lProcess3"/>
    <dgm:cxn modelId="{AF585ADF-34A2-4F48-80C8-88BCED045382}" type="presParOf" srcId="{301EEDB5-F89A-E045-91CC-E73D94FC7584}" destId="{0AE5FBF8-EC26-7F4B-BC72-1A201563FB24}" srcOrd="3" destOrd="0" presId="urn:microsoft.com/office/officeart/2005/8/layout/lProcess3"/>
    <dgm:cxn modelId="{E8D78F82-94D5-3F47-952E-ABDFE9C6DDC4}" type="presParOf" srcId="{301EEDB5-F89A-E045-91CC-E73D94FC7584}" destId="{00319741-C9F8-F74D-A9C3-CCEF952CFD8A}" srcOrd="4" destOrd="0" presId="urn:microsoft.com/office/officeart/2005/8/layout/lProcess3"/>
    <dgm:cxn modelId="{A37EF460-1F16-C546-AD5C-83E7C3E8C1D3}" type="presParOf" srcId="{654D3838-CF79-714B-9A64-4B7B1732D610}" destId="{6327BD55-098C-2849-9F09-B1B9FDA23318}" srcOrd="3" destOrd="0" presId="urn:microsoft.com/office/officeart/2005/8/layout/lProcess3"/>
    <dgm:cxn modelId="{2A46FCFC-A4AA-A44E-84B5-057AC00AB3D5}" type="presParOf" srcId="{654D3838-CF79-714B-9A64-4B7B1732D610}" destId="{99643F3A-F451-5F40-9CD3-CB03BE593C1A}" srcOrd="4" destOrd="0" presId="urn:microsoft.com/office/officeart/2005/8/layout/lProcess3"/>
    <dgm:cxn modelId="{42E6DA71-C827-EF47-8283-2BD2BC9E5EC2}" type="presParOf" srcId="{99643F3A-F451-5F40-9CD3-CB03BE593C1A}" destId="{4D2521B9-E49C-2642-A209-35E711FDDF04}" srcOrd="0" destOrd="0" presId="urn:microsoft.com/office/officeart/2005/8/layout/lProcess3"/>
    <dgm:cxn modelId="{AB50AADE-6CD3-0047-BD51-91B3628A2940}" type="presParOf" srcId="{99643F3A-F451-5F40-9CD3-CB03BE593C1A}" destId="{B9E5C342-2C7D-A146-A971-A5A55BE28B9D}" srcOrd="1" destOrd="0" presId="urn:microsoft.com/office/officeart/2005/8/layout/lProcess3"/>
    <dgm:cxn modelId="{ABD55566-D181-8647-8109-9AADFB6CE6A6}" type="presParOf" srcId="{99643F3A-F451-5F40-9CD3-CB03BE593C1A}" destId="{0938DED0-0855-2643-B2C0-046B302364F3}" srcOrd="2" destOrd="0" presId="urn:microsoft.com/office/officeart/2005/8/layout/lProcess3"/>
    <dgm:cxn modelId="{FB04A7EE-C679-4840-9606-0C5E3CE4E59E}" type="presParOf" srcId="{99643F3A-F451-5F40-9CD3-CB03BE593C1A}" destId="{4EBDE68D-869B-024F-BFD3-0D5F6440FB16}" srcOrd="3" destOrd="0" presId="urn:microsoft.com/office/officeart/2005/8/layout/lProcess3"/>
    <dgm:cxn modelId="{2EA26159-F1A9-9E4E-8CFA-AF44DEF7F122}" type="presParOf" srcId="{99643F3A-F451-5F40-9CD3-CB03BE593C1A}" destId="{007878E4-A79C-F345-A09D-32F59F19678F}" srcOrd="4" destOrd="0" presId="urn:microsoft.com/office/officeart/2005/8/layout/lProcess3"/>
    <dgm:cxn modelId="{F318255A-5970-854C-96AE-1FEB32854BA3}" type="presParOf" srcId="{654D3838-CF79-714B-9A64-4B7B1732D610}" destId="{7D3A47C0-D6F7-3748-ACB6-01CABA680744}" srcOrd="5" destOrd="0" presId="urn:microsoft.com/office/officeart/2005/8/layout/lProcess3"/>
    <dgm:cxn modelId="{F745A264-D83A-A941-A947-605B13B7196F}" type="presParOf" srcId="{654D3838-CF79-714B-9A64-4B7B1732D610}" destId="{31BAE030-BDB8-EA4A-A879-F13DFD26933C}" srcOrd="6" destOrd="0" presId="urn:microsoft.com/office/officeart/2005/8/layout/lProcess3"/>
    <dgm:cxn modelId="{4F15EC14-4662-5D4F-A198-AC7ECC601527}" type="presParOf" srcId="{31BAE030-BDB8-EA4A-A879-F13DFD26933C}" destId="{8E2710C3-B227-1948-AB06-BE2F73EE3EF5}" srcOrd="0" destOrd="0" presId="urn:microsoft.com/office/officeart/2005/8/layout/lProcess3"/>
    <dgm:cxn modelId="{C82EC612-8F4B-6A42-BB5C-EB2B32359316}" type="presParOf" srcId="{31BAE030-BDB8-EA4A-A879-F13DFD26933C}" destId="{BBF3B0EE-75D4-8944-97DA-3199F76FD6CE}" srcOrd="1" destOrd="0" presId="urn:microsoft.com/office/officeart/2005/8/layout/lProcess3"/>
    <dgm:cxn modelId="{1060CE9F-5BA4-BF43-B0AA-8AC457710775}" type="presParOf" srcId="{31BAE030-BDB8-EA4A-A879-F13DFD26933C}" destId="{6C0666C5-79B2-4940-9E4E-B0AB82D20E4D}" srcOrd="2" destOrd="0" presId="urn:microsoft.com/office/officeart/2005/8/layout/lProcess3"/>
    <dgm:cxn modelId="{5D211BD6-00EB-BC49-A332-4340729A9AF5}" type="presParOf" srcId="{31BAE030-BDB8-EA4A-A879-F13DFD26933C}" destId="{228AA41F-E590-A145-81C6-B3A56DF83495}" srcOrd="3" destOrd="0" presId="urn:microsoft.com/office/officeart/2005/8/layout/lProcess3"/>
    <dgm:cxn modelId="{7F62AFA9-5F38-1143-91E4-2F8543725F48}" type="presParOf" srcId="{31BAE030-BDB8-EA4A-A879-F13DFD26933C}" destId="{424CA337-DAFB-0B46-9DB5-CC82D353185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3D837-5CD3-724E-A2A4-94AF509CAEFC}">
      <dsp:nvSpPr>
        <dsp:cNvPr id="0" name=""/>
        <dsp:cNvSpPr/>
      </dsp:nvSpPr>
      <dsp:spPr>
        <a:xfrm>
          <a:off x="687784" y="401"/>
          <a:ext cx="1955601" cy="78224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Repetible</a:t>
          </a:r>
        </a:p>
      </dsp:txBody>
      <dsp:txXfrm>
        <a:off x="1078904" y="401"/>
        <a:ext cx="1173361" cy="782240"/>
      </dsp:txXfrm>
    </dsp:sp>
    <dsp:sp modelId="{18A55742-4B5C-534F-B40D-44DD3463642F}">
      <dsp:nvSpPr>
        <dsp:cNvPr id="0" name=""/>
        <dsp:cNvSpPr/>
      </dsp:nvSpPr>
      <dsp:spPr>
        <a:xfrm>
          <a:off x="2389157" y="66891"/>
          <a:ext cx="1623149" cy="649259"/>
        </a:xfrm>
        <a:prstGeom prst="chevron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Producir el mismo resultado</a:t>
          </a:r>
        </a:p>
      </dsp:txBody>
      <dsp:txXfrm>
        <a:off x="2713787" y="66891"/>
        <a:ext cx="973890" cy="649259"/>
      </dsp:txXfrm>
    </dsp:sp>
    <dsp:sp modelId="{3DF45DDB-266A-8A43-AE2C-6A53A011EAB1}">
      <dsp:nvSpPr>
        <dsp:cNvPr id="0" name=""/>
        <dsp:cNvSpPr/>
      </dsp:nvSpPr>
      <dsp:spPr>
        <a:xfrm>
          <a:off x="3785066" y="66891"/>
          <a:ext cx="1623149" cy="649259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Diferentes observaciones</a:t>
          </a:r>
        </a:p>
      </dsp:txBody>
      <dsp:txXfrm>
        <a:off x="4109696" y="66891"/>
        <a:ext cx="973890" cy="649259"/>
      </dsp:txXfrm>
    </dsp:sp>
    <dsp:sp modelId="{DD82A7D9-FD61-F448-987E-077ACAE88F11}">
      <dsp:nvSpPr>
        <dsp:cNvPr id="0" name=""/>
        <dsp:cNvSpPr/>
      </dsp:nvSpPr>
      <dsp:spPr>
        <a:xfrm>
          <a:off x="687784" y="892155"/>
          <a:ext cx="1955601" cy="78224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Confiable</a:t>
          </a:r>
        </a:p>
      </dsp:txBody>
      <dsp:txXfrm>
        <a:off x="1078904" y="892155"/>
        <a:ext cx="1173361" cy="782240"/>
      </dsp:txXfrm>
    </dsp:sp>
    <dsp:sp modelId="{B5BF8808-9DDF-B64B-A0BD-1F6F4CA3DDCA}">
      <dsp:nvSpPr>
        <dsp:cNvPr id="0" name=""/>
        <dsp:cNvSpPr/>
      </dsp:nvSpPr>
      <dsp:spPr>
        <a:xfrm>
          <a:off x="2389157" y="958645"/>
          <a:ext cx="1623149" cy="649259"/>
        </a:xfrm>
        <a:prstGeom prst="chevron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Resultados consistentes</a:t>
          </a:r>
        </a:p>
      </dsp:txBody>
      <dsp:txXfrm>
        <a:off x="2713787" y="958645"/>
        <a:ext cx="973890" cy="649259"/>
      </dsp:txXfrm>
    </dsp:sp>
    <dsp:sp modelId="{00319741-C9F8-F74D-A9C3-CCEF952CFD8A}">
      <dsp:nvSpPr>
        <dsp:cNvPr id="0" name=""/>
        <dsp:cNvSpPr/>
      </dsp:nvSpPr>
      <dsp:spPr>
        <a:xfrm>
          <a:off x="3785066" y="958645"/>
          <a:ext cx="1623149" cy="649259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En diferentes animales</a:t>
          </a:r>
        </a:p>
      </dsp:txBody>
      <dsp:txXfrm>
        <a:off x="4109696" y="958645"/>
        <a:ext cx="973890" cy="649259"/>
      </dsp:txXfrm>
    </dsp:sp>
    <dsp:sp modelId="{4D2521B9-E49C-2642-A209-35E711FDDF04}">
      <dsp:nvSpPr>
        <dsp:cNvPr id="0" name=""/>
        <dsp:cNvSpPr/>
      </dsp:nvSpPr>
      <dsp:spPr>
        <a:xfrm>
          <a:off x="687784" y="1783909"/>
          <a:ext cx="1955601" cy="78224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Válido</a:t>
          </a:r>
        </a:p>
      </dsp:txBody>
      <dsp:txXfrm>
        <a:off x="1078904" y="1783909"/>
        <a:ext cx="1173361" cy="782240"/>
      </dsp:txXfrm>
    </dsp:sp>
    <dsp:sp modelId="{0938DED0-0855-2643-B2C0-046B302364F3}">
      <dsp:nvSpPr>
        <dsp:cNvPr id="0" name=""/>
        <dsp:cNvSpPr/>
      </dsp:nvSpPr>
      <dsp:spPr>
        <a:xfrm>
          <a:off x="2389157" y="1850400"/>
          <a:ext cx="1623149" cy="649259"/>
        </a:xfrm>
        <a:prstGeom prst="chevron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Miden lo que pretenden</a:t>
          </a:r>
        </a:p>
      </dsp:txBody>
      <dsp:txXfrm>
        <a:off x="2713787" y="1850400"/>
        <a:ext cx="973890" cy="649259"/>
      </dsp:txXfrm>
    </dsp:sp>
    <dsp:sp modelId="{007878E4-A79C-F345-A09D-32F59F19678F}">
      <dsp:nvSpPr>
        <dsp:cNvPr id="0" name=""/>
        <dsp:cNvSpPr/>
      </dsp:nvSpPr>
      <dsp:spPr>
        <a:xfrm>
          <a:off x="3785066" y="1850400"/>
          <a:ext cx="1623149" cy="649259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Bienestar</a:t>
          </a:r>
        </a:p>
      </dsp:txBody>
      <dsp:txXfrm>
        <a:off x="4109696" y="1850400"/>
        <a:ext cx="973890" cy="649259"/>
      </dsp:txXfrm>
    </dsp:sp>
    <dsp:sp modelId="{8E2710C3-B227-1948-AB06-BE2F73EE3EF5}">
      <dsp:nvSpPr>
        <dsp:cNvPr id="0" name=""/>
        <dsp:cNvSpPr/>
      </dsp:nvSpPr>
      <dsp:spPr>
        <a:xfrm>
          <a:off x="687784" y="2675664"/>
          <a:ext cx="1955601" cy="78224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Factible</a:t>
          </a:r>
        </a:p>
      </dsp:txBody>
      <dsp:txXfrm>
        <a:off x="1078904" y="2675664"/>
        <a:ext cx="1173361" cy="782240"/>
      </dsp:txXfrm>
    </dsp:sp>
    <dsp:sp modelId="{6C0666C5-79B2-4940-9E4E-B0AB82D20E4D}">
      <dsp:nvSpPr>
        <dsp:cNvPr id="0" name=""/>
        <dsp:cNvSpPr/>
      </dsp:nvSpPr>
      <dsp:spPr>
        <a:xfrm>
          <a:off x="2389157" y="2742154"/>
          <a:ext cx="1623149" cy="649259"/>
        </a:xfrm>
        <a:prstGeom prst="chevron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Velocidad y costo</a:t>
          </a:r>
        </a:p>
      </dsp:txBody>
      <dsp:txXfrm>
        <a:off x="2713787" y="2742154"/>
        <a:ext cx="973890" cy="649259"/>
      </dsp:txXfrm>
    </dsp:sp>
    <dsp:sp modelId="{424CA337-DAFB-0B46-9DB5-CC82D3531857}">
      <dsp:nvSpPr>
        <dsp:cNvPr id="0" name=""/>
        <dsp:cNvSpPr/>
      </dsp:nvSpPr>
      <dsp:spPr>
        <a:xfrm>
          <a:off x="3785066" y="2742154"/>
          <a:ext cx="1623149" cy="649259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No comprometer procesos</a:t>
          </a:r>
        </a:p>
      </dsp:txBody>
      <dsp:txXfrm>
        <a:off x="4109696" y="2742154"/>
        <a:ext cx="973890" cy="649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5508d013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5508d013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62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458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531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9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125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412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33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81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197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168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53d5fbfae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53d5fbfae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098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165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5508d013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5508d013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49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8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53d5fbfae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53d5fbfae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90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13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63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87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17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72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34093" y="981754"/>
            <a:ext cx="5275800" cy="27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0050" y="3698854"/>
            <a:ext cx="3903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3225" y="1219150"/>
            <a:ext cx="7699200" cy="3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3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8" name="Google Shape;18;p4"/>
          <p:cNvGrpSpPr/>
          <p:nvPr/>
        </p:nvGrpSpPr>
        <p:grpSpPr>
          <a:xfrm>
            <a:off x="713251" y="294337"/>
            <a:ext cx="7717830" cy="4571128"/>
            <a:chOff x="1077725" y="1006750"/>
            <a:chExt cx="6763500" cy="2730825"/>
          </a:xfrm>
        </p:grpSpPr>
        <p:cxnSp>
          <p:nvCxnSpPr>
            <p:cNvPr id="19" name="Google Shape;19;p4"/>
            <p:cNvCxnSpPr/>
            <p:nvPr/>
          </p:nvCxnSpPr>
          <p:spPr>
            <a:xfrm>
              <a:off x="1077725" y="1006750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4"/>
            <p:cNvCxnSpPr/>
            <p:nvPr/>
          </p:nvCxnSpPr>
          <p:spPr>
            <a:xfrm>
              <a:off x="1077725" y="3737575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713225" y="548650"/>
            <a:ext cx="7717500" cy="47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17" name="Google Shape;117;p22"/>
          <p:cNvCxnSpPr/>
          <p:nvPr/>
        </p:nvCxnSpPr>
        <p:spPr>
          <a:xfrm>
            <a:off x="6450" y="266737"/>
            <a:ext cx="264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5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/>
          <p:nvPr/>
        </p:nvSpPr>
        <p:spPr>
          <a:xfrm>
            <a:off x="6418575" y="539500"/>
            <a:ext cx="2728500" cy="459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4" name="Google Shape;194;p31"/>
          <p:cNvCxnSpPr/>
          <p:nvPr/>
        </p:nvCxnSpPr>
        <p:spPr>
          <a:xfrm>
            <a:off x="9525" y="4889179"/>
            <a:ext cx="520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5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Google Shape;196;p32"/>
          <p:cNvCxnSpPr/>
          <p:nvPr/>
        </p:nvCxnSpPr>
        <p:spPr>
          <a:xfrm>
            <a:off x="8417887" y="1332600"/>
            <a:ext cx="0" cy="3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32"/>
          <p:cNvSpPr/>
          <p:nvPr/>
        </p:nvSpPr>
        <p:spPr>
          <a:xfrm flipH="1">
            <a:off x="-38" y="2005950"/>
            <a:ext cx="3441900" cy="313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5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3"/>
          <p:cNvGrpSpPr/>
          <p:nvPr/>
        </p:nvGrpSpPr>
        <p:grpSpPr>
          <a:xfrm>
            <a:off x="713251" y="294337"/>
            <a:ext cx="7717830" cy="4571128"/>
            <a:chOff x="1077725" y="1006750"/>
            <a:chExt cx="6763500" cy="2730825"/>
          </a:xfrm>
        </p:grpSpPr>
        <p:cxnSp>
          <p:nvCxnSpPr>
            <p:cNvPr id="200" name="Google Shape;200;p33"/>
            <p:cNvCxnSpPr/>
            <p:nvPr/>
          </p:nvCxnSpPr>
          <p:spPr>
            <a:xfrm>
              <a:off x="1077725" y="1006750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33"/>
            <p:cNvCxnSpPr/>
            <p:nvPr/>
          </p:nvCxnSpPr>
          <p:spPr>
            <a:xfrm>
              <a:off x="1077725" y="3737575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5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34"/>
          <p:cNvCxnSpPr/>
          <p:nvPr/>
        </p:nvCxnSpPr>
        <p:spPr>
          <a:xfrm>
            <a:off x="8439150" y="-19050"/>
            <a:ext cx="0" cy="4667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726075" y="1239294"/>
            <a:ext cx="0" cy="3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DA96B-878A-7884-49A1-A24D9F66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B2B4F-8ABF-8D5A-547B-49815A816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BC816B-7590-3B38-B49B-F1248B89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9298-4B1E-495E-B883-BCE1A4DA026A}" type="datetimeFigureOut">
              <a:rPr lang="es-CL" smtClean="0"/>
              <a:t>19-08-22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B9E950-3D9E-E539-1F59-6AAF94FC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DAC3A4-34CD-4D8B-8839-FA0B135E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3EC-F697-433B-922A-B56E14254B6D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735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cellus"/>
              <a:buNone/>
              <a:defRPr sz="28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8" r:id="rId4"/>
    <p:sldLayoutId id="2147483677" r:id="rId5"/>
    <p:sldLayoutId id="2147483678" r:id="rId6"/>
    <p:sldLayoutId id="2147483679" r:id="rId7"/>
    <p:sldLayoutId id="2147483680" r:id="rId8"/>
    <p:sldLayoutId id="2147483684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0.png"/><Relationship Id="rId4" Type="http://schemas.microsoft.com/office/2014/relationships/chartEx" Target="../charts/chartEx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microsoft.com/office/2014/relationships/chartEx" Target="../charts/chartEx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microsoft.com/office/2014/relationships/chartEx" Target="../charts/chartEx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93862D-6076-7E92-E2D3-2D273A59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78" y="0"/>
            <a:ext cx="9144000" cy="5143500"/>
          </a:xfrm>
          <a:prstGeom prst="rect">
            <a:avLst/>
          </a:prstGeom>
        </p:spPr>
      </p:pic>
      <p:sp>
        <p:nvSpPr>
          <p:cNvPr id="217" name="Google Shape;217;p38"/>
          <p:cNvSpPr txBox="1">
            <a:spLocks noGrp="1"/>
          </p:cNvSpPr>
          <p:nvPr>
            <p:ph type="subTitle" idx="1"/>
          </p:nvPr>
        </p:nvSpPr>
        <p:spPr>
          <a:xfrm>
            <a:off x="3813308" y="4148554"/>
            <a:ext cx="1491429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Ricardo </a:t>
            </a:r>
            <a:r>
              <a:rPr lang="en" sz="1000" b="1" dirty="0" err="1"/>
              <a:t>Echeverría</a:t>
            </a:r>
            <a:r>
              <a:rPr lang="en" sz="1000" b="1" dirty="0"/>
              <a:t> Pérez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MV; MCs© </a:t>
            </a:r>
            <a:r>
              <a:rPr lang="en" sz="1000" b="1" dirty="0" err="1"/>
              <a:t>Salud</a:t>
            </a:r>
            <a:r>
              <a:rPr lang="en" sz="1000" b="1" dirty="0"/>
              <a:t> Animal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2022</a:t>
            </a:r>
            <a:endParaRPr sz="1000" b="1" dirty="0"/>
          </a:p>
        </p:txBody>
      </p:sp>
      <p:sp>
        <p:nvSpPr>
          <p:cNvPr id="218" name="Google Shape;218;p38"/>
          <p:cNvSpPr txBox="1">
            <a:spLocks noGrp="1"/>
          </p:cNvSpPr>
          <p:nvPr>
            <p:ph type="ctrTitle"/>
          </p:nvPr>
        </p:nvSpPr>
        <p:spPr>
          <a:xfrm>
            <a:off x="1177274" y="86096"/>
            <a:ext cx="6763499" cy="27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s-ES" sz="2400" b="1" dirty="0"/>
              <a:t>Buenas prácticas ganaderas en Magallanes.</a:t>
            </a:r>
            <a:br>
              <a:rPr lang="es-ES" sz="2400" b="1" dirty="0"/>
            </a:br>
            <a:r>
              <a:rPr lang="es-ES" sz="2400" b="1" dirty="0"/>
              <a:t>Desafíos futuros y alternativas de mejora.</a:t>
            </a:r>
            <a:endParaRPr sz="2400" b="1" dirty="0"/>
          </a:p>
        </p:txBody>
      </p:sp>
      <p:grpSp>
        <p:nvGrpSpPr>
          <p:cNvPr id="219" name="Google Shape;219;p38"/>
          <p:cNvGrpSpPr/>
          <p:nvPr/>
        </p:nvGrpSpPr>
        <p:grpSpPr>
          <a:xfrm>
            <a:off x="1187436" y="968029"/>
            <a:ext cx="6763500" cy="2730825"/>
            <a:chOff x="1077725" y="1006750"/>
            <a:chExt cx="6763500" cy="2730825"/>
          </a:xfrm>
        </p:grpSpPr>
        <p:cxnSp>
          <p:nvCxnSpPr>
            <p:cNvPr id="220" name="Google Shape;220;p38"/>
            <p:cNvCxnSpPr/>
            <p:nvPr/>
          </p:nvCxnSpPr>
          <p:spPr>
            <a:xfrm>
              <a:off x="1077725" y="1006750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38"/>
            <p:cNvCxnSpPr/>
            <p:nvPr/>
          </p:nvCxnSpPr>
          <p:spPr>
            <a:xfrm>
              <a:off x="1077725" y="3737575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473E40-6473-6E43-B45F-5F9BB0B3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27" y="2254209"/>
            <a:ext cx="1108709" cy="10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poración BPG Magallanes">
            <a:extLst>
              <a:ext uri="{FF2B5EF4-FFF2-40B4-BE49-F238E27FC236}">
                <a16:creationId xmlns:a16="http://schemas.microsoft.com/office/drawing/2014/main" id="{9C144CB3-2F7F-AD48-ACBF-021AFB29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65" y="2254209"/>
            <a:ext cx="1014061" cy="10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17;p38">
            <a:extLst>
              <a:ext uri="{FF2B5EF4-FFF2-40B4-BE49-F238E27FC236}">
                <a16:creationId xmlns:a16="http://schemas.microsoft.com/office/drawing/2014/main" id="{978513A2-330E-234D-9F69-F188778E0153}"/>
              </a:ext>
            </a:extLst>
          </p:cNvPr>
          <p:cNvSpPr txBox="1">
            <a:spLocks/>
          </p:cNvSpPr>
          <p:nvPr/>
        </p:nvSpPr>
        <p:spPr>
          <a:xfrm>
            <a:off x="6438623" y="3980912"/>
            <a:ext cx="1491429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es-CL" sz="1000" b="1" dirty="0"/>
              <a:t>Colaborador</a:t>
            </a:r>
          </a:p>
          <a:p>
            <a:pPr marL="0" indent="0"/>
            <a:r>
              <a:rPr lang="es-CL" sz="1000" b="1" dirty="0"/>
              <a:t>Daniel Oliva Soto</a:t>
            </a:r>
          </a:p>
          <a:p>
            <a:pPr marL="0" indent="0"/>
            <a:r>
              <a:rPr lang="es-CL" sz="1000" b="1" dirty="0"/>
              <a:t>Ing. Agrónomo Umag.</a:t>
            </a:r>
          </a:p>
          <a:p>
            <a:pPr marL="0" indent="0"/>
            <a:r>
              <a:rPr lang="es-CL" sz="1000" b="1" dirty="0"/>
              <a:t>2022</a:t>
            </a:r>
          </a:p>
        </p:txBody>
      </p:sp>
      <p:sp>
        <p:nvSpPr>
          <p:cNvPr id="13" name="Google Shape;217;p38">
            <a:extLst>
              <a:ext uri="{FF2B5EF4-FFF2-40B4-BE49-F238E27FC236}">
                <a16:creationId xmlns:a16="http://schemas.microsoft.com/office/drawing/2014/main" id="{B20F0E19-EF42-D745-8112-44669A8E74B7}"/>
              </a:ext>
            </a:extLst>
          </p:cNvPr>
          <p:cNvSpPr txBox="1">
            <a:spLocks/>
          </p:cNvSpPr>
          <p:nvPr/>
        </p:nvSpPr>
        <p:spPr>
          <a:xfrm>
            <a:off x="1043804" y="3945377"/>
            <a:ext cx="1635618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es-CL" sz="1000" b="1" dirty="0"/>
              <a:t>Colaboradora</a:t>
            </a:r>
          </a:p>
          <a:p>
            <a:pPr marL="0" indent="0"/>
            <a:r>
              <a:rPr lang="es-CL" sz="1000" b="1" dirty="0"/>
              <a:t>Pía Castro Lopez</a:t>
            </a:r>
          </a:p>
          <a:p>
            <a:pPr marL="0" indent="0"/>
            <a:r>
              <a:rPr lang="es-CL" sz="1000" b="1" dirty="0"/>
              <a:t>Estudiante Agronomía Umag.</a:t>
            </a:r>
          </a:p>
          <a:p>
            <a:pPr marL="0" indent="0"/>
            <a:r>
              <a:rPr lang="es-CL" sz="1000" b="1" dirty="0"/>
              <a:t>2022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 err="1"/>
              <a:t>Nuestros</a:t>
            </a:r>
            <a:r>
              <a:rPr lang="en" sz="2000" dirty="0"/>
              <a:t> </a:t>
            </a:r>
            <a:r>
              <a:rPr lang="en" sz="2000" dirty="0" err="1"/>
              <a:t>primeros</a:t>
            </a:r>
            <a:r>
              <a:rPr lang="en" sz="2000" dirty="0"/>
              <a:t> pasos </a:t>
            </a:r>
            <a:r>
              <a:rPr lang="en" sz="2000" dirty="0" err="1"/>
              <a:t>en</a:t>
            </a:r>
            <a:r>
              <a:rPr lang="en" sz="2000" dirty="0"/>
              <a:t> </a:t>
            </a:r>
            <a:r>
              <a:rPr lang="en" sz="2000" dirty="0" err="1"/>
              <a:t>autoevaluación</a:t>
            </a:r>
            <a:r>
              <a:rPr lang="en" sz="2000" dirty="0"/>
              <a:t>.</a:t>
            </a:r>
            <a:endParaRPr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0F5258-2145-F345-9002-F198791714AC}"/>
              </a:ext>
            </a:extLst>
          </p:cNvPr>
          <p:cNvSpPr txBox="1"/>
          <p:nvPr/>
        </p:nvSpPr>
        <p:spPr>
          <a:xfrm>
            <a:off x="713225" y="1160584"/>
            <a:ext cx="68458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Corporación para el desarrollo de buenas prácticas ganaderas , Asogama y Universidad de Magallanes.</a:t>
            </a:r>
          </a:p>
          <a:p>
            <a:endParaRPr lang="es-CL" dirty="0">
              <a:latin typeface="Marion" panose="02020502060400020003" pitchFamily="18" charset="77"/>
              <a:cs typeface="Angsana New" panose="02020603050405020304" pitchFamily="18" charset="-34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Envío de e-mail a 179 ganaderos de la región. (Formularios Google).</a:t>
            </a:r>
          </a:p>
          <a:p>
            <a:pPr marL="285750" indent="-285750">
              <a:buFont typeface="Wingdings" pitchFamily="2" charset="2"/>
              <a:buChar char="ü"/>
            </a:pPr>
            <a:endParaRPr lang="es-CL" dirty="0">
              <a:latin typeface="Marion" panose="02020502060400020003" pitchFamily="18" charset="77"/>
              <a:cs typeface="Angsana New" panose="02020603050405020304" pitchFamily="18" charset="-34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99 preguntas. (Auto respuesta)</a:t>
            </a:r>
          </a:p>
          <a:p>
            <a:pPr marL="285750" indent="-285750">
              <a:buFont typeface="Wingdings" pitchFamily="2" charset="2"/>
              <a:buChar char="ü"/>
            </a:pPr>
            <a:endParaRPr lang="es-CL" dirty="0">
              <a:latin typeface="Marion" panose="02020502060400020003" pitchFamily="18" charset="77"/>
              <a:cs typeface="Angsana New" panose="02020603050405020304" pitchFamily="18" charset="-34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Sobre 3 pilares fundamentales.	</a:t>
            </a:r>
          </a:p>
          <a:p>
            <a:pPr marL="285750" indent="-285750">
              <a:buFont typeface="Wingdings" pitchFamily="2" charset="2"/>
              <a:buChar char="ü"/>
            </a:pPr>
            <a:endParaRPr lang="es-CL" dirty="0">
              <a:latin typeface="Marion" panose="02020502060400020003" pitchFamily="18" charset="77"/>
              <a:cs typeface="Angsana New" panose="02020603050405020304" pitchFamily="18" charset="-34"/>
            </a:endParaRPr>
          </a:p>
          <a:p>
            <a:pPr lvl="4"/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	Item 1.- Alimentación e hidratación.</a:t>
            </a:r>
          </a:p>
          <a:p>
            <a:pPr lvl="4"/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	Item 2.- Salud general</a:t>
            </a:r>
          </a:p>
          <a:p>
            <a:pPr lvl="4"/>
            <a:r>
              <a:rPr lang="es-CL" dirty="0">
                <a:latin typeface="Marion" panose="02020502060400020003" pitchFamily="18" charset="77"/>
                <a:cs typeface="Angsana New" panose="02020603050405020304" pitchFamily="18" charset="-34"/>
              </a:rPr>
              <a:t>	Item 3.- Manejo y medio ambiente.</a:t>
            </a:r>
          </a:p>
          <a:p>
            <a:pPr lvl="4"/>
            <a:endParaRPr lang="es-CL" dirty="0"/>
          </a:p>
          <a:p>
            <a:pPr marL="285750" indent="-285750">
              <a:buFont typeface="Wingdings" pitchFamily="2" charset="2"/>
              <a:buChar char="ü"/>
            </a:pPr>
            <a:endParaRPr lang="es-CL" dirty="0"/>
          </a:p>
        </p:txBody>
      </p:sp>
      <p:pic>
        <p:nvPicPr>
          <p:cNvPr id="7" name="Imagen 6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EC9E3F5B-20B0-1D41-BC2D-1E348EECE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5" r="1" b="1"/>
          <a:stretch/>
        </p:blipFill>
        <p:spPr>
          <a:xfrm>
            <a:off x="5151095" y="2740621"/>
            <a:ext cx="3289520" cy="198275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999F66BC-85E2-6845-9272-A572308DFC03}"/>
              </a:ext>
            </a:extLst>
          </p:cNvPr>
          <p:cNvSpPr/>
          <p:nvPr/>
        </p:nvSpPr>
        <p:spPr>
          <a:xfrm>
            <a:off x="5151095" y="3732000"/>
            <a:ext cx="1644760" cy="11213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986EAC0-D531-9543-8CAC-832F352128CB}"/>
              </a:ext>
            </a:extLst>
          </p:cNvPr>
          <p:cNvSpPr/>
          <p:nvPr/>
        </p:nvSpPr>
        <p:spPr>
          <a:xfrm>
            <a:off x="5105967" y="2500792"/>
            <a:ext cx="1644760" cy="11213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8338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80C8151-F759-E244-AAFF-D9E24B59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67855"/>
              </p:ext>
            </p:extLst>
          </p:nvPr>
        </p:nvGraphicFramePr>
        <p:xfrm>
          <a:off x="712124" y="885048"/>
          <a:ext cx="5829354" cy="2312575"/>
        </p:xfrm>
        <a:graphic>
          <a:graphicData uri="http://schemas.openxmlformats.org/drawingml/2006/table">
            <a:tbl>
              <a:tblPr>
                <a:tableStyleId>{9B455F25-117E-431D-915E-808231EC8D19}</a:tableStyleId>
              </a:tblPr>
              <a:tblGrid>
                <a:gridCol w="3776204">
                  <a:extLst>
                    <a:ext uri="{9D8B030D-6E8A-4147-A177-3AD203B41FA5}">
                      <a16:colId xmlns:a16="http://schemas.microsoft.com/office/drawing/2014/main" val="1250397771"/>
                    </a:ext>
                  </a:extLst>
                </a:gridCol>
                <a:gridCol w="630680">
                  <a:extLst>
                    <a:ext uri="{9D8B030D-6E8A-4147-A177-3AD203B41FA5}">
                      <a16:colId xmlns:a16="http://schemas.microsoft.com/office/drawing/2014/main" val="2250202886"/>
                    </a:ext>
                  </a:extLst>
                </a:gridCol>
                <a:gridCol w="810874">
                  <a:extLst>
                    <a:ext uri="{9D8B030D-6E8A-4147-A177-3AD203B41FA5}">
                      <a16:colId xmlns:a16="http://schemas.microsoft.com/office/drawing/2014/main" val="2529268658"/>
                    </a:ext>
                  </a:extLst>
                </a:gridCol>
                <a:gridCol w="340367">
                  <a:extLst>
                    <a:ext uri="{9D8B030D-6E8A-4147-A177-3AD203B41FA5}">
                      <a16:colId xmlns:a16="http://schemas.microsoft.com/office/drawing/2014/main" val="2396237307"/>
                    </a:ext>
                  </a:extLst>
                </a:gridCol>
                <a:gridCol w="271229">
                  <a:extLst>
                    <a:ext uri="{9D8B030D-6E8A-4147-A177-3AD203B41FA5}">
                      <a16:colId xmlns:a16="http://schemas.microsoft.com/office/drawing/2014/main" val="999495089"/>
                    </a:ext>
                  </a:extLst>
                </a:gridCol>
              </a:tblGrid>
              <a:tr h="4755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8. En caso de utilizarse equipos para distribuir alimentos ¿éstos se mantienen en buen estado y limpios? *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Evaluativa (E) o Informativa (I)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Puntaje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 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u="none" strike="noStrike" dirty="0">
                          <a:effectLst/>
                        </a:rPr>
                        <a:t> 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43654"/>
                  </a:ext>
                </a:extLst>
              </a:tr>
              <a:tr h="1424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Sí</a:t>
                      </a:r>
                      <a:endParaRPr lang="es-CL" sz="800" b="0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I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>
                          <a:effectLst/>
                        </a:rPr>
                        <a:t>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>
                          <a:effectLst/>
                        </a:rPr>
                        <a:t>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L" sz="800" u="none" strike="noStrike" dirty="0">
                          <a:effectLst/>
                        </a:rPr>
                        <a:t> 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717453"/>
                  </a:ext>
                </a:extLst>
              </a:tr>
              <a:tr h="1424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No</a:t>
                      </a:r>
                      <a:endParaRPr lang="es-CL" sz="800" b="0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0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535336"/>
                  </a:ext>
                </a:extLst>
              </a:tr>
              <a:tr h="1424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>
                          <a:effectLst/>
                        </a:rPr>
                        <a:t>No aplica</a:t>
                      </a:r>
                      <a:endParaRPr lang="es-CL" sz="800" b="0" i="0" u="none" strike="noStrike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0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040833"/>
                  </a:ext>
                </a:extLst>
              </a:tr>
              <a:tr h="4755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9. ¿Cuenta con plan de alimentación para su rebaño basado en la carga animal? *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Evaluativa (E) o Informativa (I)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Puntaje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u="none" strike="noStrike" dirty="0">
                          <a:effectLst/>
                        </a:rPr>
                        <a:t> 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u="none" strike="noStrike" dirty="0">
                          <a:effectLst/>
                        </a:rPr>
                        <a:t> </a:t>
                      </a:r>
                      <a:endParaRPr lang="es-CL" sz="800" b="1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77820"/>
                  </a:ext>
                </a:extLst>
              </a:tr>
              <a:tr h="25348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Sí, existe un plan escrito y conocido por los trabajadores.</a:t>
                      </a:r>
                      <a:endParaRPr lang="es-CL" sz="800" b="0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E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3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3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L" sz="800" u="none" strike="noStrike" dirty="0">
                          <a:effectLst/>
                        </a:rPr>
                        <a:t> 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82740"/>
                  </a:ext>
                </a:extLst>
              </a:tr>
              <a:tr h="25348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Sí, existe un plan de acción (no escrito) y conocido por los trabajadores.</a:t>
                      </a:r>
                      <a:endParaRPr lang="es-CL" sz="800" b="0" i="0" u="none" strike="noStrike" dirty="0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2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962213"/>
                  </a:ext>
                </a:extLst>
              </a:tr>
              <a:tr h="25348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>
                          <a:effectLst/>
                        </a:rPr>
                        <a:t>No, pero en caso de contingencia se realizarán ajustes.</a:t>
                      </a:r>
                      <a:endParaRPr lang="es-CL" sz="800" b="0" i="0" u="none" strike="noStrike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1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599725"/>
                  </a:ext>
                </a:extLst>
              </a:tr>
              <a:tr h="1424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>
                          <a:effectLst/>
                        </a:rPr>
                        <a:t>No cuenta con un plan.</a:t>
                      </a:r>
                      <a:endParaRPr lang="es-CL" sz="800" b="0" i="0" u="none" strike="noStrike">
                        <a:solidFill>
                          <a:srgbClr val="202124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u="none" strike="noStrike" dirty="0">
                          <a:effectLst/>
                        </a:rPr>
                        <a:t>0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3511" marR="3511" marT="3511" marB="0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518105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681A377-CE75-9D46-8168-60C14FEB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940694"/>
              </p:ext>
            </p:extLst>
          </p:nvPr>
        </p:nvGraphicFramePr>
        <p:xfrm>
          <a:off x="712125" y="3423407"/>
          <a:ext cx="5829354" cy="1301834"/>
        </p:xfrm>
        <a:graphic>
          <a:graphicData uri="http://schemas.openxmlformats.org/drawingml/2006/table">
            <a:tbl>
              <a:tblPr>
                <a:tableStyleId>{9B455F25-117E-431D-915E-808231EC8D19}</a:tableStyleId>
              </a:tblPr>
              <a:tblGrid>
                <a:gridCol w="1800550">
                  <a:extLst>
                    <a:ext uri="{9D8B030D-6E8A-4147-A177-3AD203B41FA5}">
                      <a16:colId xmlns:a16="http://schemas.microsoft.com/office/drawing/2014/main" val="3701404051"/>
                    </a:ext>
                  </a:extLst>
                </a:gridCol>
                <a:gridCol w="1206400">
                  <a:extLst>
                    <a:ext uri="{9D8B030D-6E8A-4147-A177-3AD203B41FA5}">
                      <a16:colId xmlns:a16="http://schemas.microsoft.com/office/drawing/2014/main" val="2822525547"/>
                    </a:ext>
                  </a:extLst>
                </a:gridCol>
                <a:gridCol w="1206400">
                  <a:extLst>
                    <a:ext uri="{9D8B030D-6E8A-4147-A177-3AD203B41FA5}">
                      <a16:colId xmlns:a16="http://schemas.microsoft.com/office/drawing/2014/main" val="3555011307"/>
                    </a:ext>
                  </a:extLst>
                </a:gridCol>
                <a:gridCol w="1616004">
                  <a:extLst>
                    <a:ext uri="{9D8B030D-6E8A-4147-A177-3AD203B41FA5}">
                      <a16:colId xmlns:a16="http://schemas.microsoft.com/office/drawing/2014/main" val="3425741924"/>
                    </a:ext>
                  </a:extLst>
                </a:gridCol>
              </a:tblGrid>
              <a:tr h="3740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Item</a:t>
                      </a:r>
                    </a:p>
                  </a:txBody>
                  <a:tcPr marL="11492" marR="11492" marT="1149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Puntaje Obtenido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Puntaje Total</a:t>
                      </a:r>
                    </a:p>
                  </a:txBody>
                  <a:tcPr marL="11492" marR="11492" marT="1149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 Cumplimiento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5368"/>
                  </a:ext>
                </a:extLst>
              </a:tr>
              <a:tr h="3740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Alimentación e Hidratación</a:t>
                      </a:r>
                      <a:endParaRPr lang="es-CL" sz="1000" b="0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s-CL" sz="1000" b="0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es-CL" sz="1000" b="0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93%</a:t>
                      </a:r>
                      <a:endParaRPr lang="es-CL" sz="1000" b="0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extLst>
                  <a:ext uri="{0D108BD9-81ED-4DB2-BD59-A6C34878D82A}">
                    <a16:rowId xmlns:a16="http://schemas.microsoft.com/office/drawing/2014/main" val="2367047135"/>
                  </a:ext>
                </a:extLst>
              </a:tr>
              <a:tr h="27683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Salud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123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48%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extLst>
                  <a:ext uri="{0D108BD9-81ED-4DB2-BD59-A6C34878D82A}">
                    <a16:rowId xmlns:a16="http://schemas.microsoft.com/office/drawing/2014/main" val="2531307651"/>
                  </a:ext>
                </a:extLst>
              </a:tr>
              <a:tr h="27683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Manejo y Medio Ambiente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es-CL" sz="1000" b="1" i="1" u="none" strike="noStrike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121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87%</a:t>
                      </a:r>
                      <a:endParaRPr lang="es-CL" sz="1000" b="1" i="1" u="none" strike="noStrik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1492" marR="11492" marT="11492" marB="0" anchor="ctr"/>
                </a:tc>
                <a:extLst>
                  <a:ext uri="{0D108BD9-81ED-4DB2-BD59-A6C34878D82A}">
                    <a16:rowId xmlns:a16="http://schemas.microsoft.com/office/drawing/2014/main" val="3462383294"/>
                  </a:ext>
                </a:extLst>
              </a:tr>
            </a:tbl>
          </a:graphicData>
        </a:graphic>
      </p:graphicFrame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2124" y="353410"/>
            <a:ext cx="7717500" cy="4782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sz="2000" dirty="0"/>
              <a:t>Estimaciones de autoevaluación.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1B589A-61CD-A241-9AC2-34B3231E9972}"/>
              </a:ext>
            </a:extLst>
          </p:cNvPr>
          <p:cNvSpPr txBox="1"/>
          <p:nvPr/>
        </p:nvSpPr>
        <p:spPr>
          <a:xfrm>
            <a:off x="4918624" y="4862474"/>
            <a:ext cx="1622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Tabla 3 Ejemplo de estimación.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335350-01F5-9E4A-8C5A-4021A28D2111}"/>
              </a:ext>
            </a:extLst>
          </p:cNvPr>
          <p:cNvSpPr txBox="1"/>
          <p:nvPr/>
        </p:nvSpPr>
        <p:spPr>
          <a:xfrm>
            <a:off x="5067741" y="3197623"/>
            <a:ext cx="1622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Tabla 2 Ejemplo de estimación.</a:t>
            </a:r>
          </a:p>
        </p:txBody>
      </p:sp>
      <p:pic>
        <p:nvPicPr>
          <p:cNvPr id="5" name="Imagen 4" descr="Tabla&#10;&#10;Descripción generada automáticamente con confianza media">
            <a:extLst>
              <a:ext uri="{FF2B5EF4-FFF2-40B4-BE49-F238E27FC236}">
                <a16:creationId xmlns:a16="http://schemas.microsoft.com/office/drawing/2014/main" id="{D05CFB08-6451-B946-A481-B25B65D7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644" y="1550226"/>
            <a:ext cx="2275299" cy="28323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163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4F581-8F6C-BE0E-2BBB-F691FB1A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pPr marL="457200" indent="-457200" algn="ctr">
              <a:buFont typeface="Apple Color Emoji" pitchFamily="2" charset="0"/>
              <a:buChar char="🐑"/>
            </a:pPr>
            <a:r>
              <a:rPr lang="es-CL" sz="2000" dirty="0"/>
              <a:t>Estimaciones preliminares Ítem alimentación e hidratación</a:t>
            </a:r>
          </a:p>
        </p:txBody>
      </p:sp>
      <p:pic>
        <p:nvPicPr>
          <p:cNvPr id="1026" name="Picture 2" descr="Gráfico de respuestas de formularios. Título de la pregunta: 1. ¿Facilita a los ovinos el permanente y libre acceso a fuentes de agua limpia y fresca?. Número de respuestas: 46 respuestas.">
            <a:extLst>
              <a:ext uri="{FF2B5EF4-FFF2-40B4-BE49-F238E27FC236}">
                <a16:creationId xmlns:a16="http://schemas.microsoft.com/office/drawing/2014/main" id="{D695C4FC-95F6-2854-7B4F-E68FE5813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/>
        </p:blipFill>
        <p:spPr bwMode="auto">
          <a:xfrm>
            <a:off x="4008950" y="902369"/>
            <a:ext cx="4868593" cy="20263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áfico de respuestas de formularios. Título de la pregunta: 7. ¿Los ovinos cuentan con acceso permanente a una alimentación adecuada en cantidad y calidad para satisfacer sus requerimientos según estado fisiológico y edad?. Número de respuestas: 46 respuestas.">
            <a:extLst>
              <a:ext uri="{FF2B5EF4-FFF2-40B4-BE49-F238E27FC236}">
                <a16:creationId xmlns:a16="http://schemas.microsoft.com/office/drawing/2014/main" id="{7730C4A0-F665-03B8-2A49-DD4A09A62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4008951" y="3087757"/>
            <a:ext cx="4868593" cy="1905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B2DAF9A6-5603-008D-67D0-0EA69419E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82404"/>
              </p:ext>
            </p:extLst>
          </p:nvPr>
        </p:nvGraphicFramePr>
        <p:xfrm>
          <a:off x="266456" y="4636760"/>
          <a:ext cx="3475364" cy="22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664">
                  <a:extLst>
                    <a:ext uri="{9D8B030D-6E8A-4147-A177-3AD203B41FA5}">
                      <a16:colId xmlns:a16="http://schemas.microsoft.com/office/drawing/2014/main" val="972241786"/>
                    </a:ext>
                  </a:extLst>
                </a:gridCol>
                <a:gridCol w="1257700">
                  <a:extLst>
                    <a:ext uri="{9D8B030D-6E8A-4147-A177-3AD203B41FA5}">
                      <a16:colId xmlns:a16="http://schemas.microsoft.com/office/drawing/2014/main" val="66782927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N° Preguntas ítem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32281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áfico 6">
                <a:extLst>
                  <a:ext uri="{FF2B5EF4-FFF2-40B4-BE49-F238E27FC236}">
                    <a16:creationId xmlns:a16="http://schemas.microsoft.com/office/drawing/2014/main" id="{B164A0B0-565E-A5FD-771E-00ABDDC60ED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01876929"/>
                  </p:ext>
                </p:extLst>
              </p:nvPr>
            </p:nvGraphicFramePr>
            <p:xfrm>
              <a:off x="266457" y="902368"/>
              <a:ext cx="3475364" cy="339290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B164A0B0-565E-A5FD-771E-00ABDDC60E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457" y="902368"/>
                <a:ext cx="3475364" cy="339290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45C513C1-FCEB-8743-8213-A9C8598DF1EE}"/>
              </a:ext>
            </a:extLst>
          </p:cNvPr>
          <p:cNvSpPr txBox="1"/>
          <p:nvPr/>
        </p:nvSpPr>
        <p:spPr>
          <a:xfrm>
            <a:off x="1062681" y="4295274"/>
            <a:ext cx="2679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Grafico 1: % estimación Item alimentación y nutrición..</a:t>
            </a:r>
          </a:p>
        </p:txBody>
      </p:sp>
    </p:spTree>
    <p:extLst>
      <p:ext uri="{BB962C8B-B14F-4D97-AF65-F5344CB8AC3E}">
        <p14:creationId xmlns:p14="http://schemas.microsoft.com/office/powerpoint/2010/main" val="182725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0" y="549075"/>
            <a:ext cx="876565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 err="1"/>
              <a:t>Comentarios</a:t>
            </a:r>
            <a:r>
              <a:rPr lang="en" sz="2000" dirty="0"/>
              <a:t> </a:t>
            </a:r>
            <a:r>
              <a:rPr lang="en" sz="2000" dirty="0" err="1"/>
              <a:t>alimentación</a:t>
            </a:r>
            <a:r>
              <a:rPr lang="en" sz="2000" dirty="0"/>
              <a:t> e </a:t>
            </a:r>
            <a:r>
              <a:rPr lang="en" sz="2000" dirty="0" err="1"/>
              <a:t>hidratación</a:t>
            </a:r>
            <a:r>
              <a:rPr lang="en" dirty="0"/>
              <a:t>.</a:t>
            </a:r>
            <a:endParaRPr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EFF5C20-2F50-5B4E-A36F-E61A3885A79A}"/>
              </a:ext>
            </a:extLst>
          </p:cNvPr>
          <p:cNvSpPr txBox="1"/>
          <p:nvPr/>
        </p:nvSpPr>
        <p:spPr>
          <a:xfrm>
            <a:off x="6295905" y="3180331"/>
            <a:ext cx="1771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Tabla 4 CC Según Muñoz et al..</a:t>
            </a:r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28FE7EF5-0ECC-FB49-931F-2E7195FC1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1199131"/>
            <a:ext cx="6832600" cy="1981200"/>
          </a:xfrm>
          <a:prstGeom prst="rect">
            <a:avLst/>
          </a:prstGeom>
        </p:spPr>
      </p:pic>
      <p:sp>
        <p:nvSpPr>
          <p:cNvPr id="15" name="Flecha a la derecha con bandas 14">
            <a:extLst>
              <a:ext uri="{FF2B5EF4-FFF2-40B4-BE49-F238E27FC236}">
                <a16:creationId xmlns:a16="http://schemas.microsoft.com/office/drawing/2014/main" id="{9A9F4512-7E17-DE49-BC88-61A9F23D124D}"/>
              </a:ext>
            </a:extLst>
          </p:cNvPr>
          <p:cNvSpPr/>
          <p:nvPr/>
        </p:nvSpPr>
        <p:spPr>
          <a:xfrm rot="8218405">
            <a:off x="7578955" y="2576995"/>
            <a:ext cx="404636" cy="288662"/>
          </a:xfrm>
          <a:prstGeom prst="stripedRightArrow">
            <a:avLst>
              <a:gd name="adj1" fmla="val 50000"/>
              <a:gd name="adj2" fmla="val 6446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BE581BB-3472-0449-B921-AA941B57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3244622"/>
            <a:ext cx="4940300" cy="150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 err="1"/>
              <a:t>Comentarios</a:t>
            </a:r>
            <a:r>
              <a:rPr lang="en" sz="2000" dirty="0"/>
              <a:t> Item </a:t>
            </a:r>
            <a:r>
              <a:rPr lang="en" sz="2000" dirty="0" err="1"/>
              <a:t>alimentación</a:t>
            </a:r>
            <a:r>
              <a:rPr lang="en" sz="2000" dirty="0"/>
              <a:t> e </a:t>
            </a:r>
            <a:r>
              <a:rPr lang="en" sz="2000" dirty="0" err="1"/>
              <a:t>hidratación</a:t>
            </a:r>
            <a:r>
              <a:rPr lang="en" sz="2000" dirty="0"/>
              <a:t>.</a:t>
            </a:r>
            <a:endParaRPr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837306-34A9-2E4E-B879-4ED184520971}"/>
              </a:ext>
            </a:extLst>
          </p:cNvPr>
          <p:cNvSpPr txBox="1"/>
          <p:nvPr/>
        </p:nvSpPr>
        <p:spPr>
          <a:xfrm>
            <a:off x="596307" y="1250269"/>
            <a:ext cx="49219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Realizar evaluación periódica de potreros.</a:t>
            </a:r>
          </a:p>
          <a:p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Establecer la dotación o carga animal en base a datos reales y calculados.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Establecer un plan de aseguramiento para una adecuada provisión de alimentos (Casos excepcionales) y no prescindir de ella por más de 24 horas.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Evaluar la condición corporal al menos dos veces al año (Por medio de muestras representativas)</a:t>
            </a:r>
          </a:p>
          <a:p>
            <a:endParaRPr lang="es-CL" dirty="0"/>
          </a:p>
          <a:p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2AFB334-0FBC-0C43-897E-7CC74E3B88D5}"/>
              </a:ext>
            </a:extLst>
          </p:cNvPr>
          <p:cNvGrpSpPr/>
          <p:nvPr/>
        </p:nvGrpSpPr>
        <p:grpSpPr>
          <a:xfrm>
            <a:off x="5723876" y="1389969"/>
            <a:ext cx="3520971" cy="3344156"/>
            <a:chOff x="10115807" y="-569030"/>
            <a:chExt cx="5108544" cy="3124800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8621F7A-FE60-C741-B695-5F8829FDC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5807" y="-569030"/>
              <a:ext cx="4248149" cy="280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CEA6A75-1DD4-624B-9868-D7266C872998}"/>
                </a:ext>
              </a:extLst>
            </p:cNvPr>
            <p:cNvSpPr txBox="1"/>
            <p:nvPr/>
          </p:nvSpPr>
          <p:spPr>
            <a:xfrm>
              <a:off x="12838299" y="2179709"/>
              <a:ext cx="2386052" cy="3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800" dirty="0"/>
                <a:t>Sergio Radic, Umag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4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C9CCE8-F80F-1DCD-DE43-9CF64A21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/>
          <a:lstStyle/>
          <a:p>
            <a:pPr marL="457200" indent="-457200" algn="ctr">
              <a:buFont typeface="Apple Color Emoji" pitchFamily="2" charset="0"/>
              <a:buChar char="🐑"/>
            </a:pPr>
            <a:r>
              <a:rPr lang="es-CL" dirty="0"/>
              <a:t> </a:t>
            </a:r>
            <a:r>
              <a:rPr lang="es-CL" sz="2000" dirty="0"/>
              <a:t>Estimaciones  preliminares  Ítem Salud </a:t>
            </a:r>
          </a:p>
        </p:txBody>
      </p:sp>
      <p:pic>
        <p:nvPicPr>
          <p:cNvPr id="2052" name="Picture 4" descr="Gráfico de respuestas de formularios. Título de la pregunta: 16. ¿Cuenta con un plan de tratamiento y prevención de enfermedades y parasitismo?. Número de respuestas: 46 respuestas.">
            <a:extLst>
              <a:ext uri="{FF2B5EF4-FFF2-40B4-BE49-F238E27FC236}">
                <a16:creationId xmlns:a16="http://schemas.microsoft.com/office/drawing/2014/main" id="{E3137F49-391C-637B-2C0B-66F6131E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02" y="898917"/>
            <a:ext cx="4923301" cy="2020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CEE6A806-7C6D-58BC-3775-643B4A20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70989"/>
              </p:ext>
            </p:extLst>
          </p:nvPr>
        </p:nvGraphicFramePr>
        <p:xfrm>
          <a:off x="281496" y="4470583"/>
          <a:ext cx="3460324" cy="251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9049">
                  <a:extLst>
                    <a:ext uri="{9D8B030D-6E8A-4147-A177-3AD203B41FA5}">
                      <a16:colId xmlns:a16="http://schemas.microsoft.com/office/drawing/2014/main" val="972241786"/>
                    </a:ext>
                  </a:extLst>
                </a:gridCol>
                <a:gridCol w="911275">
                  <a:extLst>
                    <a:ext uri="{9D8B030D-6E8A-4147-A177-3AD203B41FA5}">
                      <a16:colId xmlns:a16="http://schemas.microsoft.com/office/drawing/2014/main" val="66782927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N° Preguntas ítem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32281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Gráfico 5">
                <a:extLst>
                  <a:ext uri="{FF2B5EF4-FFF2-40B4-BE49-F238E27FC236}">
                    <a16:creationId xmlns:a16="http://schemas.microsoft.com/office/drawing/2014/main" id="{597A919F-EF91-5C43-9CF0-8BC74C92160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01838185"/>
                  </p:ext>
                </p:extLst>
              </p:nvPr>
            </p:nvGraphicFramePr>
            <p:xfrm>
              <a:off x="281497" y="885172"/>
              <a:ext cx="3460325" cy="341010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597A919F-EF91-5C43-9CF0-8BC74C921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1497" y="885172"/>
                <a:ext cx="3460325" cy="341010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D84C9E48-3416-3F4D-8964-52D860D51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200" y="2918991"/>
            <a:ext cx="4923300" cy="2020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205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 </a:t>
            </a:r>
            <a:r>
              <a:rPr lang="en" sz="2000" dirty="0" err="1"/>
              <a:t>Comentarios</a:t>
            </a:r>
            <a:r>
              <a:rPr lang="en" sz="2000" dirty="0"/>
              <a:t> Item </a:t>
            </a:r>
            <a:r>
              <a:rPr lang="en" sz="2000" dirty="0" err="1"/>
              <a:t>Salud</a:t>
            </a:r>
            <a:r>
              <a:rPr lang="en" sz="2000" dirty="0"/>
              <a:t>.</a:t>
            </a:r>
            <a:endParaRPr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837306-34A9-2E4E-B879-4ED184520971}"/>
              </a:ext>
            </a:extLst>
          </p:cNvPr>
          <p:cNvSpPr txBox="1"/>
          <p:nvPr/>
        </p:nvSpPr>
        <p:spPr>
          <a:xfrm>
            <a:off x="833377" y="1527858"/>
            <a:ext cx="74309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Planificación del uso de potreros del predio con el objetivo de intentar regular cargas parasitarias.</a:t>
            </a:r>
          </a:p>
          <a:p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Mantenimiento de aseo y limpieza en instalaciones.</a:t>
            </a:r>
          </a:p>
          <a:p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Implementar plan de manejo por escrito que impliquen: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lvl="3"/>
            <a:r>
              <a:rPr lang="es-CL" dirty="0">
                <a:latin typeface="Marion" panose="02020502060400020003" pitchFamily="18" charset="77"/>
              </a:rPr>
              <a:t>		Planes de tratamiento enfermedades y parasitismo.</a:t>
            </a:r>
          </a:p>
          <a:p>
            <a:pPr lvl="3"/>
            <a:r>
              <a:rPr lang="es-CL" dirty="0">
                <a:latin typeface="Marion" panose="02020502060400020003" pitchFamily="18" charset="77"/>
              </a:rPr>
              <a:t>		Registros de mortalidades y posibles causas.</a:t>
            </a:r>
          </a:p>
          <a:p>
            <a:pPr lvl="3"/>
            <a:r>
              <a:rPr lang="es-CL" dirty="0">
                <a:latin typeface="Marion" panose="02020502060400020003" pitchFamily="18" charset="77"/>
              </a:rPr>
              <a:t>		Registro de tratamientos y medicamentos.	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913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 </a:t>
            </a:r>
            <a:r>
              <a:rPr lang="en" sz="2000" dirty="0" err="1"/>
              <a:t>Comentarios</a:t>
            </a:r>
            <a:r>
              <a:rPr lang="en" sz="2000" dirty="0"/>
              <a:t> Item </a:t>
            </a:r>
            <a:r>
              <a:rPr lang="en" sz="2000" dirty="0" err="1"/>
              <a:t>Salud</a:t>
            </a:r>
            <a:r>
              <a:rPr lang="en" dirty="0"/>
              <a:t>.</a:t>
            </a:r>
            <a:endParaRPr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837306-34A9-2E4E-B879-4ED184520971}"/>
              </a:ext>
            </a:extLst>
          </p:cNvPr>
          <p:cNvSpPr txBox="1"/>
          <p:nvPr/>
        </p:nvSpPr>
        <p:spPr>
          <a:xfrm>
            <a:off x="856501" y="1248678"/>
            <a:ext cx="743094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🐑"/>
            </a:pPr>
            <a:r>
              <a:rPr lang="es-CL" dirty="0"/>
              <a:t> </a:t>
            </a:r>
            <a:r>
              <a:rPr lang="es-CL" dirty="0">
                <a:latin typeface="Marion" panose="02020502060400020003" pitchFamily="18" charset="77"/>
              </a:rPr>
              <a:t>Realización de procedimientos (corte de cola, castración, marca, etc).</a:t>
            </a:r>
          </a:p>
          <a:p>
            <a:pPr lvl="1"/>
            <a:r>
              <a:rPr lang="es-CL" dirty="0">
                <a:latin typeface="Marion" panose="02020502060400020003" pitchFamily="18" charset="77"/>
              </a:rPr>
              <a:t>	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s-CL" dirty="0">
                <a:latin typeface="Marion" panose="02020502060400020003" pitchFamily="18" charset="77"/>
              </a:rPr>
              <a:t>Solo cuando sea absolutamente necesario. ( Tradición o estética)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Marion" panose="02020502060400020003" pitchFamily="18" charset="77"/>
              </a:rPr>
              <a:t>Edad lo mas temprana posible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Marion" panose="02020502060400020003" pitchFamily="18" charset="77"/>
              </a:rPr>
              <a:t>Respetar los procedimientos técnicos. (Ej. lugar de corte)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Marion" panose="02020502060400020003" pitchFamily="18" charset="77"/>
              </a:rPr>
              <a:t>Limpieza y desinfección.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Marion" panose="02020502060400020003" pitchFamily="18" charset="77"/>
              </a:rPr>
              <a:t>Estado y condición de las herramientas y/o equipos.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Marion" panose="02020502060400020003" pitchFamily="18" charset="77"/>
              </a:rPr>
              <a:t>Uso de analgesia ?.</a:t>
            </a:r>
          </a:p>
          <a:p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/>
              <a:t> </a:t>
            </a:r>
            <a:r>
              <a:rPr lang="es-CL" dirty="0">
                <a:latin typeface="Marion" panose="02020502060400020003" pitchFamily="18" charset="77"/>
              </a:rPr>
              <a:t>Sacrificio.</a:t>
            </a:r>
          </a:p>
          <a:p>
            <a:r>
              <a:rPr lang="es-CL" dirty="0"/>
              <a:t>	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52AABC-86BE-1B40-A6CA-B11AD4B8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810" y="3240803"/>
            <a:ext cx="2877819" cy="1497699"/>
          </a:xfrm>
          <a:prstGeom prst="rect">
            <a:avLst/>
          </a:prstGeom>
        </p:spPr>
      </p:pic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5F79EE7-B867-E642-954E-9CE2BC10E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1957">
            <a:off x="5680897" y="1909442"/>
            <a:ext cx="1920956" cy="1056526"/>
          </a:xfrm>
          <a:prstGeom prst="rect">
            <a:avLst/>
          </a:prstGeom>
        </p:spPr>
      </p:pic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2732D03-C2A2-174D-BCFD-5D3688B7E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7193">
            <a:off x="6285377" y="1140779"/>
            <a:ext cx="2593075" cy="1164426"/>
          </a:xfrm>
          <a:prstGeom prst="rect">
            <a:avLst/>
          </a:prstGeom>
        </p:spPr>
      </p:pic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45D9157-F40C-804F-A63A-06DAC151C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05368">
            <a:off x="6011735" y="2595497"/>
            <a:ext cx="2807417" cy="8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4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45168-8B7C-8FD4-5181-FC452EE7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/>
          <a:lstStyle/>
          <a:p>
            <a:pPr marL="457200" indent="-457200" algn="ctr">
              <a:buFont typeface="Apple Color Emoji" pitchFamily="2" charset="0"/>
              <a:buChar char="🐑"/>
            </a:pPr>
            <a:r>
              <a:rPr lang="es-CL" sz="2000" dirty="0"/>
              <a:t>Estimaciones preliminares Ítem Manejo y medio Ambiente</a:t>
            </a:r>
          </a:p>
        </p:txBody>
      </p:sp>
      <p:pic>
        <p:nvPicPr>
          <p:cNvPr id="3074" name="Picture 2" descr="Gráfico de respuestas de formularios. Título de la pregunta: 56. Algunos de los trabajadores ¿Presenta el curso de bienestar animal o Buenas Practicas Ganaderas?. Número de respuestas: 46 respuestas.">
            <a:extLst>
              <a:ext uri="{FF2B5EF4-FFF2-40B4-BE49-F238E27FC236}">
                <a16:creationId xmlns:a16="http://schemas.microsoft.com/office/drawing/2014/main" id="{086445BD-77F5-4068-861C-DEE196A4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3" y="914295"/>
            <a:ext cx="4848728" cy="19562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áfico de respuestas de formularios. Título de la pregunta: 60. ¿Su estancia considera como parte de sus objetivos la implementación de Buenas Practicas Ganaderas?. Número de respuestas: 46 respuestas.">
            <a:extLst>
              <a:ext uri="{FF2B5EF4-FFF2-40B4-BE49-F238E27FC236}">
                <a16:creationId xmlns:a16="http://schemas.microsoft.com/office/drawing/2014/main" id="{2D124732-CC1B-0044-CAA4-1E70200E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4" y="2894662"/>
            <a:ext cx="4848728" cy="19562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Gráfico 3">
                <a:extLst>
                  <a:ext uri="{FF2B5EF4-FFF2-40B4-BE49-F238E27FC236}">
                    <a16:creationId xmlns:a16="http://schemas.microsoft.com/office/drawing/2014/main" id="{3410C8C0-3531-07F6-93D6-13BE9C66735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70914407"/>
                  </p:ext>
                </p:extLst>
              </p:nvPr>
            </p:nvGraphicFramePr>
            <p:xfrm>
              <a:off x="228599" y="914295"/>
              <a:ext cx="3561348" cy="34651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3410C8C0-3531-07F6-93D6-13BE9C6673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599" y="914295"/>
                <a:ext cx="3561348" cy="346519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C1206928-5807-3B5A-363F-22C7B56E1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073688"/>
              </p:ext>
            </p:extLst>
          </p:nvPr>
        </p:nvGraphicFramePr>
        <p:xfrm>
          <a:off x="228599" y="4511842"/>
          <a:ext cx="3561348" cy="22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8796">
                  <a:extLst>
                    <a:ext uri="{9D8B030D-6E8A-4147-A177-3AD203B41FA5}">
                      <a16:colId xmlns:a16="http://schemas.microsoft.com/office/drawing/2014/main" val="972241786"/>
                    </a:ext>
                  </a:extLst>
                </a:gridCol>
                <a:gridCol w="1222552">
                  <a:extLst>
                    <a:ext uri="{9D8B030D-6E8A-4147-A177-3AD203B41FA5}">
                      <a16:colId xmlns:a16="http://schemas.microsoft.com/office/drawing/2014/main" val="66782927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N° Preguntas ítem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3228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49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 </a:t>
            </a:r>
            <a:r>
              <a:rPr lang="en" sz="2000" dirty="0" err="1"/>
              <a:t>Comentarios</a:t>
            </a:r>
            <a:r>
              <a:rPr lang="en" sz="2000" dirty="0"/>
              <a:t> Item </a:t>
            </a:r>
            <a:r>
              <a:rPr lang="en" sz="2000" dirty="0" err="1"/>
              <a:t>Manejo</a:t>
            </a:r>
            <a:r>
              <a:rPr lang="en" sz="2000" dirty="0"/>
              <a:t> y medio </a:t>
            </a:r>
            <a:r>
              <a:rPr lang="en" sz="2000" dirty="0" err="1"/>
              <a:t>ambiente</a:t>
            </a:r>
            <a:r>
              <a:rPr lang="en" sz="2000" dirty="0"/>
              <a:t>.</a:t>
            </a:r>
            <a:endParaRPr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837306-34A9-2E4E-B879-4ED184520971}"/>
              </a:ext>
            </a:extLst>
          </p:cNvPr>
          <p:cNvSpPr txBox="1"/>
          <p:nvPr/>
        </p:nvSpPr>
        <p:spPr>
          <a:xfrm>
            <a:off x="713225" y="1527858"/>
            <a:ext cx="77175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Tomar muy en cuenta la posibilidad de cursos y perfeccionamiento para trabajadores del área.</a:t>
            </a:r>
          </a:p>
          <a:p>
            <a:endParaRPr lang="es-CL" dirty="0">
              <a:latin typeface="Marion" panose="02020502060400020003" pitchFamily="18" charset="77"/>
            </a:endParaRPr>
          </a:p>
          <a:p>
            <a:pPr marL="285750" indent="-285750" algn="just">
              <a:buFont typeface="Apple Color Emoji" pitchFamily="2" charset="0"/>
              <a:buChar char="🐑"/>
            </a:pPr>
            <a:r>
              <a:rPr lang="es-CL" b="1" dirty="0">
                <a:latin typeface="Marion" panose="02020502060400020003" pitchFamily="18" charset="77"/>
              </a:rPr>
              <a:t>Invertir en buenas prácticas ganaderas.</a:t>
            </a:r>
            <a:r>
              <a:rPr lang="es-CL" dirty="0">
                <a:latin typeface="Marion" panose="02020502060400020003" pitchFamily="18" charset="77"/>
              </a:rPr>
              <a:t> </a:t>
            </a:r>
          </a:p>
          <a:p>
            <a:pPr algn="just"/>
            <a:endParaRPr lang="es-CL" dirty="0">
              <a:latin typeface="Marion" panose="02020502060400020003" pitchFamily="18" charset="77"/>
            </a:endParaRPr>
          </a:p>
          <a:p>
            <a:pPr marL="285750" indent="-285750" algn="just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 algn="just">
              <a:buFont typeface="Apple Color Emoji" pitchFamily="2" charset="0"/>
              <a:buChar char="🥀"/>
            </a:pPr>
            <a:r>
              <a:rPr lang="es-CL" dirty="0">
                <a:latin typeface="Marion" panose="02020502060400020003" pitchFamily="18" charset="77"/>
              </a:rPr>
              <a:t>	Tradicionalmente se cree que en sistemas extensivos se cumple completamente el bienestar 	animal al estar el ganado al aire libre (Larrondo 2018). </a:t>
            </a:r>
          </a:p>
          <a:p>
            <a:pPr algn="just"/>
            <a:r>
              <a:rPr lang="es-CL" dirty="0">
                <a:latin typeface="Marion" panose="02020502060400020003" pitchFamily="18" charset="77"/>
              </a:rPr>
              <a:t>	</a:t>
            </a:r>
          </a:p>
          <a:p>
            <a:pPr marL="285750" indent="-285750" algn="just">
              <a:buFont typeface="Apple Color Emoji" pitchFamily="2" charset="0"/>
              <a:buChar char="🥀"/>
            </a:pPr>
            <a:r>
              <a:rPr lang="es-CL" dirty="0">
                <a:latin typeface="Marion" panose="02020502060400020003" pitchFamily="18" charset="77"/>
              </a:rPr>
              <a:t>	Si bien la opción más fácil y barata sería no hacer nada, aquella acción presentaría un 	riesgo para la producción animal hoy y en futuro (Fernandes  2021). </a:t>
            </a:r>
          </a:p>
          <a:p>
            <a:r>
              <a:rPr lang="es-CL" dirty="0"/>
              <a:t>	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  <a:p>
            <a:pPr marL="285750" indent="-285750">
              <a:buFont typeface="Apple Color Emoji" pitchFamily="2" charset="0"/>
              <a:buChar char="🐑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2111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2"/>
          <p:cNvSpPr txBox="1">
            <a:spLocks noGrp="1"/>
          </p:cNvSpPr>
          <p:nvPr>
            <p:ph type="title"/>
          </p:nvPr>
        </p:nvSpPr>
        <p:spPr>
          <a:xfrm>
            <a:off x="713225" y="614427"/>
            <a:ext cx="3655575" cy="4063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GENERALIDADES</a:t>
            </a:r>
            <a:endParaRPr sz="2000" dirty="0"/>
          </a:p>
        </p:txBody>
      </p:sp>
      <p:sp>
        <p:nvSpPr>
          <p:cNvPr id="17" name="Google Shape;250;p40">
            <a:extLst>
              <a:ext uri="{FF2B5EF4-FFF2-40B4-BE49-F238E27FC236}">
                <a16:creationId xmlns:a16="http://schemas.microsoft.com/office/drawing/2014/main" id="{96AC4658-DC9C-C540-04F1-49033E999B6D}"/>
              </a:ext>
            </a:extLst>
          </p:cNvPr>
          <p:cNvSpPr txBox="1">
            <a:spLocks/>
          </p:cNvSpPr>
          <p:nvPr/>
        </p:nvSpPr>
        <p:spPr>
          <a:xfrm>
            <a:off x="713225" y="1219150"/>
            <a:ext cx="7699200" cy="16866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Consumidores conscientes del medio productivo.</a:t>
            </a:r>
          </a:p>
          <a:p>
            <a:pPr marL="285750" lvl="2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Preocupaciones éticas.</a:t>
            </a:r>
          </a:p>
          <a:p>
            <a:pPr marL="285750" lvl="2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Preocupaciones salud humana y calidad del producto.</a:t>
            </a:r>
          </a:p>
          <a:p>
            <a:pPr marL="285750" lvl="2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Preocupaciones ambientales y de biodiversidad.</a:t>
            </a:r>
          </a:p>
          <a:p>
            <a:pPr marL="285750" lvl="2" indent="-285750" algn="just">
              <a:lnSpc>
                <a:spcPct val="150000"/>
              </a:lnSpc>
              <a:buFont typeface="Wingdings" pitchFamily="2" charset="2"/>
              <a:buChar char="ü"/>
            </a:pPr>
            <a:endParaRPr lang="es-CL" sz="1600" dirty="0">
              <a:solidFill>
                <a:schemeClr val="dk1"/>
              </a:solidFill>
              <a:latin typeface="Abadi MT Condensed Light" panose="020B0306030101010103" pitchFamily="34" charset="77"/>
              <a:cs typeface="Arial" panose="020B0604020202020204" pitchFamily="34" charset="0"/>
              <a:sym typeface="Anaheim"/>
            </a:endParaRPr>
          </a:p>
          <a:p>
            <a:pPr marL="285750" lvl="2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Miradas filosóficas como:</a:t>
            </a:r>
          </a:p>
          <a:p>
            <a:pPr lvl="3" algn="just">
              <a:lnSpc>
                <a:spcPct val="150000"/>
              </a:lnSpc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	a).- </a:t>
            </a:r>
            <a:r>
              <a:rPr lang="es-CL" i="1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Consecuencialismo</a:t>
            </a: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 (Producir el mayor bien con el menor daño) (Singer; 1975)</a:t>
            </a:r>
          </a:p>
          <a:p>
            <a:pPr lvl="3" algn="just">
              <a:lnSpc>
                <a:spcPct val="150000"/>
              </a:lnSpc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	b).- </a:t>
            </a:r>
            <a:r>
              <a:rPr lang="es-CL" i="1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Deontología </a:t>
            </a: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(Moralmente correcto utilizar animales) (Regan; 1983)</a:t>
            </a:r>
          </a:p>
          <a:p>
            <a:pPr lvl="3" algn="just">
              <a:lnSpc>
                <a:spcPct val="150000"/>
              </a:lnSpc>
            </a:pP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	c).- </a:t>
            </a:r>
            <a:r>
              <a:rPr lang="es-CL" i="1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Ética centrada en el agente. </a:t>
            </a:r>
            <a:r>
              <a:rPr lang="es-CL" dirty="0">
                <a:solidFill>
                  <a:schemeClr val="dk1"/>
                </a:solidFill>
                <a:latin typeface="Marion" panose="02020502060400020003" pitchFamily="18" charset="77"/>
                <a:cs typeface="Arial" panose="020B0604020202020204" pitchFamily="34" charset="0"/>
                <a:sym typeface="Anaheim"/>
              </a:rPr>
              <a:t>( Ni la acción, ni las consecuencias, sino quien las causa)</a:t>
            </a:r>
          </a:p>
          <a:p>
            <a:pPr marL="285750" lvl="2" indent="-285750" algn="just">
              <a:lnSpc>
                <a:spcPct val="150000"/>
              </a:lnSpc>
              <a:buFont typeface="Wingdings" pitchFamily="2" charset="2"/>
              <a:buChar char="ü"/>
            </a:pPr>
            <a:endParaRPr lang="es-CL" sz="1600" dirty="0">
              <a:solidFill>
                <a:schemeClr val="dk1"/>
              </a:solidFill>
              <a:latin typeface="Abadi MT Condensed Light" panose="020B0306030101010103" pitchFamily="34" charset="77"/>
              <a:cs typeface="Arial" panose="020B0604020202020204" pitchFamily="34" charset="0"/>
              <a:sym typeface="Anaheim"/>
            </a:endParaRP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F0F213A-39CA-CE4C-8B1A-8A669CB89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115" y="817622"/>
            <a:ext cx="3584352" cy="2367280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C45177B1-CD93-254D-A8FA-27CBCA2BC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0185">
            <a:off x="4974788" y="905930"/>
            <a:ext cx="4097007" cy="1539849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F4706908-89C3-674F-8E6E-FF904DD20077}"/>
              </a:ext>
            </a:extLst>
          </p:cNvPr>
          <p:cNvSpPr/>
          <p:nvPr/>
        </p:nvSpPr>
        <p:spPr>
          <a:xfrm rot="20189741">
            <a:off x="4766328" y="1005182"/>
            <a:ext cx="4335367" cy="1184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78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DA778-6362-E28C-0C06-F23D27BEC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9" y="463827"/>
            <a:ext cx="3363289" cy="994172"/>
          </a:xfrm>
        </p:spPr>
        <p:txBody>
          <a:bodyPr/>
          <a:lstStyle/>
          <a:p>
            <a:pPr algn="ctr"/>
            <a:r>
              <a:rPr lang="es-CL" dirty="0"/>
              <a:t>🐑 </a:t>
            </a:r>
            <a:r>
              <a:rPr lang="es-CL" sz="2000" dirty="0"/>
              <a:t>Estimaciones generales de cumplimiento (Preliminares)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5EFDA4E9-F0D6-12F2-D8F2-9702FCC3C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531457"/>
              </p:ext>
            </p:extLst>
          </p:nvPr>
        </p:nvGraphicFramePr>
        <p:xfrm>
          <a:off x="500811" y="4556155"/>
          <a:ext cx="2131026" cy="300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036">
                  <a:extLst>
                    <a:ext uri="{9D8B030D-6E8A-4147-A177-3AD203B41FA5}">
                      <a16:colId xmlns:a16="http://schemas.microsoft.com/office/drawing/2014/main" val="972241786"/>
                    </a:ext>
                  </a:extLst>
                </a:gridCol>
                <a:gridCol w="468990">
                  <a:extLst>
                    <a:ext uri="{9D8B030D-6E8A-4147-A177-3AD203B41FA5}">
                      <a16:colId xmlns:a16="http://schemas.microsoft.com/office/drawing/2014/main" val="667829272"/>
                    </a:ext>
                  </a:extLst>
                </a:gridCol>
              </a:tblGrid>
              <a:tr h="300325"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N° Preguntas total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>
                          <a:solidFill>
                            <a:schemeClr val="tx1"/>
                          </a:solidFill>
                        </a:rPr>
                        <a:t>99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832281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Gráfico 2">
                <a:extLst>
                  <a:ext uri="{FF2B5EF4-FFF2-40B4-BE49-F238E27FC236}">
                    <a16:creationId xmlns:a16="http://schemas.microsoft.com/office/drawing/2014/main" id="{53543F69-CCC2-75D4-A952-2B2C8037AA1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92887154"/>
                  </p:ext>
                </p:extLst>
              </p:nvPr>
            </p:nvGraphicFramePr>
            <p:xfrm>
              <a:off x="500810" y="463827"/>
              <a:ext cx="4874652" cy="398460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Gráfico 2">
                <a:extLst>
                  <a:ext uri="{FF2B5EF4-FFF2-40B4-BE49-F238E27FC236}">
                    <a16:creationId xmlns:a16="http://schemas.microsoft.com/office/drawing/2014/main" id="{53543F69-CCC2-75D4-A952-2B2C8037AA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810" y="463827"/>
                <a:ext cx="4874652" cy="398460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9FBAC5CE-1C66-4443-9D26-CB88865702B1}"/>
              </a:ext>
            </a:extLst>
          </p:cNvPr>
          <p:cNvSpPr txBox="1"/>
          <p:nvPr/>
        </p:nvSpPr>
        <p:spPr>
          <a:xfrm>
            <a:off x="3244437" y="4448433"/>
            <a:ext cx="2131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Grafico 4: % estimación Item General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E21350-812E-8148-B705-139C65640A78}"/>
              </a:ext>
            </a:extLst>
          </p:cNvPr>
          <p:cNvSpPr txBox="1"/>
          <p:nvPr/>
        </p:nvSpPr>
        <p:spPr>
          <a:xfrm>
            <a:off x="5648959" y="1751122"/>
            <a:ext cx="3291840" cy="1477328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☘️"/>
            </a:pPr>
            <a:r>
              <a:rPr lang="es-CL" sz="1000" dirty="0">
                <a:latin typeface="Marion" panose="02020502060400020003" pitchFamily="18" charset="77"/>
              </a:rPr>
              <a:t>CC = 86,9%</a:t>
            </a:r>
          </a:p>
          <a:p>
            <a:pPr marL="285750" indent="-285750">
              <a:buFont typeface="Apple Color Emoji" pitchFamily="2" charset="0"/>
              <a:buChar char="☘️"/>
            </a:pPr>
            <a:endParaRPr lang="es-CL" sz="10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☘️"/>
            </a:pPr>
            <a:r>
              <a:rPr lang="es-CL" sz="1000" dirty="0">
                <a:latin typeface="Marion" panose="02020502060400020003" pitchFamily="18" charset="77"/>
              </a:rPr>
              <a:t>Estado del Vellón= 69,2%</a:t>
            </a:r>
          </a:p>
          <a:p>
            <a:pPr marL="285750" indent="-285750">
              <a:buFont typeface="Apple Color Emoji" pitchFamily="2" charset="0"/>
              <a:buChar char="☘️"/>
            </a:pPr>
            <a:endParaRPr lang="es-CL" sz="10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☘️"/>
            </a:pPr>
            <a:r>
              <a:rPr lang="es-CL" sz="1000" dirty="0">
                <a:latin typeface="Marion" panose="02020502060400020003" pitchFamily="18" charset="77"/>
              </a:rPr>
              <a:t>Ausencia cojera: 95,3%</a:t>
            </a:r>
          </a:p>
          <a:p>
            <a:pPr marL="285750" indent="-285750">
              <a:buFont typeface="Apple Color Emoji" pitchFamily="2" charset="0"/>
              <a:buChar char="☘️"/>
            </a:pPr>
            <a:endParaRPr lang="es-CL" sz="10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☘️"/>
            </a:pPr>
            <a:r>
              <a:rPr lang="es-CL" sz="1000" dirty="0">
                <a:latin typeface="Marion" panose="02020502060400020003" pitchFamily="18" charset="77"/>
              </a:rPr>
              <a:t>Ausencia Lesiones de piel: 69;2%</a:t>
            </a:r>
          </a:p>
          <a:p>
            <a:pPr marL="285750" indent="-285750">
              <a:buFont typeface="Apple Color Emoji" pitchFamily="2" charset="0"/>
              <a:buChar char="☘️"/>
            </a:pPr>
            <a:endParaRPr lang="es-CL" sz="10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☘️"/>
            </a:pPr>
            <a:r>
              <a:rPr lang="es-CL" sz="1000" dirty="0">
                <a:latin typeface="Marion" panose="02020502060400020003" pitchFamily="18" charset="77"/>
              </a:rPr>
              <a:t>Atencion Adicional: 2%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48A180-6C22-7848-BBEF-20DC35B70632}"/>
              </a:ext>
            </a:extLst>
          </p:cNvPr>
          <p:cNvSpPr txBox="1"/>
          <p:nvPr/>
        </p:nvSpPr>
        <p:spPr>
          <a:xfrm>
            <a:off x="6248399" y="3306128"/>
            <a:ext cx="2895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Muñoz, C  2019// Resultados sobre 32 granjas año 2019</a:t>
            </a:r>
          </a:p>
        </p:txBody>
      </p:sp>
      <p:pic>
        <p:nvPicPr>
          <p:cNvPr id="10" name="Imagen 9" descr="Texto, Carta&#10;&#10;Descripción generada automáticamente">
            <a:extLst>
              <a:ext uri="{FF2B5EF4-FFF2-40B4-BE49-F238E27FC236}">
                <a16:creationId xmlns:a16="http://schemas.microsoft.com/office/drawing/2014/main" id="{B3F259A1-E6C6-0C46-80D4-5CF96E7AD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8725">
            <a:off x="6057891" y="3900030"/>
            <a:ext cx="2529714" cy="9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sz="2000" dirty="0"/>
              <a:t>Desafíos futuros.</a:t>
            </a:r>
            <a:endParaRPr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E853C3-7062-E248-B621-A9BCF0D733FD}"/>
              </a:ext>
            </a:extLst>
          </p:cNvPr>
          <p:cNvSpPr txBox="1"/>
          <p:nvPr/>
        </p:nvSpPr>
        <p:spPr>
          <a:xfrm>
            <a:off x="713225" y="1232922"/>
            <a:ext cx="78008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📌"/>
            </a:pPr>
            <a:r>
              <a:rPr lang="es-CL" sz="1600" dirty="0">
                <a:latin typeface="Marion" panose="02020502060400020003" pitchFamily="18" charset="77"/>
              </a:rPr>
              <a:t> </a:t>
            </a:r>
            <a:r>
              <a:rPr lang="es-CL" sz="1600" b="1" dirty="0">
                <a:solidFill>
                  <a:srgbClr val="FF0000"/>
                </a:solidFill>
                <a:latin typeface="Marion" panose="02020502060400020003" pitchFamily="18" charset="77"/>
              </a:rPr>
              <a:t>Desafio Primario. ( Evaluación Interna)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Cursos y perfeccionamiento.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Autoevalución propietario.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Evaluación Interna:	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		Trabajadores ? 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		Administradores ?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		Profesional área ?</a:t>
            </a:r>
          </a:p>
          <a:p>
            <a:pPr lvl="1"/>
            <a:r>
              <a:rPr lang="es-CL" dirty="0"/>
              <a:t>	</a:t>
            </a:r>
          </a:p>
          <a:p>
            <a:pPr lvl="1"/>
            <a:endParaRPr lang="es-CL" dirty="0"/>
          </a:p>
          <a:p>
            <a:pPr marL="285750" indent="-285750">
              <a:buFont typeface="Apple Color Emoji" pitchFamily="2" charset="0"/>
              <a:buChar char="📌"/>
            </a:pPr>
            <a:endParaRPr lang="es-CL" dirty="0"/>
          </a:p>
          <a:p>
            <a:pPr lvl="1"/>
            <a:r>
              <a:rPr lang="es-CL" dirty="0"/>
              <a:t>		</a:t>
            </a:r>
          </a:p>
        </p:txBody>
      </p:sp>
      <p:pic>
        <p:nvPicPr>
          <p:cNvPr id="15" name="Imagen 14" descr="Un grupo de gente sentados a la mesa de un restaurante&#10;&#10;Descripción generada automáticamente con confianza media">
            <a:extLst>
              <a:ext uri="{FF2B5EF4-FFF2-40B4-BE49-F238E27FC236}">
                <a16:creationId xmlns:a16="http://schemas.microsoft.com/office/drawing/2014/main" id="{4BC5B7A1-FB40-2B43-AEE5-CA71AF042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61" y="3162888"/>
            <a:ext cx="2523465" cy="1601515"/>
          </a:xfrm>
          <a:prstGeom prst="rect">
            <a:avLst/>
          </a:prstGeom>
        </p:spPr>
      </p:pic>
      <p:pic>
        <p:nvPicPr>
          <p:cNvPr id="17" name="Imagen 16" descr="Un grupo de personas en la plataforma de una estación&#10;&#10;Descripción generada automáticamente con confianza media">
            <a:extLst>
              <a:ext uri="{FF2B5EF4-FFF2-40B4-BE49-F238E27FC236}">
                <a16:creationId xmlns:a16="http://schemas.microsoft.com/office/drawing/2014/main" id="{7B84935B-6BEF-2649-B575-734E04679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64" y="3162888"/>
            <a:ext cx="2515876" cy="16015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9200D72-1E44-D24F-A3DC-D570164C8BC2}"/>
              </a:ext>
            </a:extLst>
          </p:cNvPr>
          <p:cNvSpPr txBox="1"/>
          <p:nvPr/>
        </p:nvSpPr>
        <p:spPr>
          <a:xfrm>
            <a:off x="6790334" y="4897279"/>
            <a:ext cx="1723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Adaptado: H. Bustamante</a:t>
            </a:r>
          </a:p>
        </p:txBody>
      </p:sp>
      <p:sp>
        <p:nvSpPr>
          <p:cNvPr id="4" name="Flecha a la derecha con muesca 3">
            <a:extLst>
              <a:ext uri="{FF2B5EF4-FFF2-40B4-BE49-F238E27FC236}">
                <a16:creationId xmlns:a16="http://schemas.microsoft.com/office/drawing/2014/main" id="{B89E134A-C6FD-5441-908F-8BE42231A985}"/>
              </a:ext>
            </a:extLst>
          </p:cNvPr>
          <p:cNvSpPr/>
          <p:nvPr/>
        </p:nvSpPr>
        <p:spPr>
          <a:xfrm rot="862556">
            <a:off x="1092662" y="1490347"/>
            <a:ext cx="504496" cy="4099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767E156-BAD1-B241-825B-B4FA3E74E1C4}"/>
              </a:ext>
            </a:extLst>
          </p:cNvPr>
          <p:cNvSpPr/>
          <p:nvPr/>
        </p:nvSpPr>
        <p:spPr>
          <a:xfrm>
            <a:off x="2767441" y="2081048"/>
            <a:ext cx="2999468" cy="1081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3282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sz="2000" dirty="0"/>
              <a:t>Desafíos futuros.</a:t>
            </a:r>
            <a:endParaRPr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E853C3-7062-E248-B621-A9BCF0D733FD}"/>
              </a:ext>
            </a:extLst>
          </p:cNvPr>
          <p:cNvSpPr txBox="1"/>
          <p:nvPr/>
        </p:nvSpPr>
        <p:spPr>
          <a:xfrm>
            <a:off x="713225" y="1027275"/>
            <a:ext cx="78008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📌"/>
            </a:pPr>
            <a:endParaRPr lang="es-CL" sz="16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📌"/>
            </a:pPr>
            <a:r>
              <a:rPr lang="es-CL" sz="1600" dirty="0">
                <a:latin typeface="Marion" panose="02020502060400020003" pitchFamily="18" charset="77"/>
              </a:rPr>
              <a:t> </a:t>
            </a:r>
            <a:r>
              <a:rPr lang="es-CL" sz="1600" dirty="0">
                <a:solidFill>
                  <a:srgbClr val="0070C0"/>
                </a:solidFill>
                <a:latin typeface="Marion" panose="02020502060400020003" pitchFamily="18" charset="77"/>
              </a:rPr>
              <a:t>Desafío Secundario. ( Empresarial)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Perfeccionamiento del personal basado BPG.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Visita a proveedores.</a:t>
            </a:r>
          </a:p>
          <a:p>
            <a:pPr lvl="1"/>
            <a:endParaRPr lang="es-CL" sz="1600" dirty="0">
              <a:latin typeface="Marion" panose="02020502060400020003" pitchFamily="18" charset="77"/>
            </a:endParaRPr>
          </a:p>
          <a:p>
            <a:pPr lvl="1"/>
            <a:r>
              <a:rPr lang="es-CL" dirty="0"/>
              <a:t>	</a:t>
            </a:r>
          </a:p>
          <a:p>
            <a:pPr lvl="1"/>
            <a:endParaRPr lang="es-CL" dirty="0"/>
          </a:p>
          <a:p>
            <a:pPr marL="285750" indent="-285750">
              <a:buFont typeface="Apple Color Emoji" pitchFamily="2" charset="0"/>
              <a:buChar char="📌"/>
            </a:pPr>
            <a:endParaRPr lang="es-CL" dirty="0"/>
          </a:p>
          <a:p>
            <a:pPr lvl="1"/>
            <a:r>
              <a:rPr lang="es-CL" dirty="0"/>
              <a:t>		</a:t>
            </a:r>
          </a:p>
        </p:txBody>
      </p:sp>
      <p:pic>
        <p:nvPicPr>
          <p:cNvPr id="7170" name="Picture 2" descr="Factores que Influyen Sobre la Calidad de la Carne de Ovino - Engormix">
            <a:extLst>
              <a:ext uri="{FF2B5EF4-FFF2-40B4-BE49-F238E27FC236}">
                <a16:creationId xmlns:a16="http://schemas.microsoft.com/office/drawing/2014/main" id="{A82589AF-26B9-004A-918A-4EF3C8D8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14" y="2208145"/>
            <a:ext cx="2498937" cy="17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uevas guías UE de buenas prácticas para el transporte de vacuno, cerdos,  ovejas, caballos y aves de corral">
            <a:extLst>
              <a:ext uri="{FF2B5EF4-FFF2-40B4-BE49-F238E27FC236}">
                <a16:creationId xmlns:a16="http://schemas.microsoft.com/office/drawing/2014/main" id="{98083E9D-0903-774F-9CBD-7B9813E12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79" y="2715135"/>
            <a:ext cx="2618474" cy="13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6B5091-F759-734F-825C-1E5EBA65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119" y="1926614"/>
            <a:ext cx="2743200" cy="25717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048394-243F-294E-9BC4-D8715D9BEAA4}"/>
              </a:ext>
            </a:extLst>
          </p:cNvPr>
          <p:cNvSpPr txBox="1"/>
          <p:nvPr/>
        </p:nvSpPr>
        <p:spPr>
          <a:xfrm>
            <a:off x="6790334" y="4897279"/>
            <a:ext cx="1723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Adaptado: H. Bustamante</a:t>
            </a:r>
          </a:p>
        </p:txBody>
      </p:sp>
    </p:spTree>
    <p:extLst>
      <p:ext uri="{BB962C8B-B14F-4D97-AF65-F5344CB8AC3E}">
        <p14:creationId xmlns:p14="http://schemas.microsoft.com/office/powerpoint/2010/main" val="276102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dirty="0"/>
              <a:t>Desafíos futuros.</a:t>
            </a:r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E853C3-7062-E248-B621-A9BCF0D733FD}"/>
              </a:ext>
            </a:extLst>
          </p:cNvPr>
          <p:cNvSpPr txBox="1"/>
          <p:nvPr/>
        </p:nvSpPr>
        <p:spPr>
          <a:xfrm>
            <a:off x="713225" y="1027275"/>
            <a:ext cx="78008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s-CL" sz="16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📌"/>
            </a:pPr>
            <a:r>
              <a:rPr lang="es-CL" sz="1600" dirty="0">
                <a:solidFill>
                  <a:srgbClr val="00B050"/>
                </a:solidFill>
                <a:latin typeface="Marion" panose="02020502060400020003" pitchFamily="18" charset="77"/>
              </a:rPr>
              <a:t> Desafío Terciario. ( Evalución externa)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Visita de empresas externas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Cumplimiento de manuales de compra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Certificaciones.</a:t>
            </a:r>
          </a:p>
          <a:p>
            <a:pPr lvl="1"/>
            <a:r>
              <a:rPr lang="es-CL" dirty="0"/>
              <a:t>	</a:t>
            </a:r>
          </a:p>
          <a:p>
            <a:pPr lvl="1"/>
            <a:endParaRPr lang="es-CL" dirty="0"/>
          </a:p>
          <a:p>
            <a:pPr marL="285750" indent="-285750">
              <a:buFont typeface="Apple Color Emoji" pitchFamily="2" charset="0"/>
              <a:buChar char="📌"/>
            </a:pPr>
            <a:endParaRPr lang="es-CL" dirty="0"/>
          </a:p>
          <a:p>
            <a:pPr lvl="1"/>
            <a:r>
              <a:rPr lang="es-CL" dirty="0"/>
              <a:t>		</a:t>
            </a:r>
          </a:p>
        </p:txBody>
      </p:sp>
      <p:pic>
        <p:nvPicPr>
          <p:cNvPr id="1026" name="Picture 2" descr="Por qué fijarse en el sello RWS – Dulce de Lana">
            <a:extLst>
              <a:ext uri="{FF2B5EF4-FFF2-40B4-BE49-F238E27FC236}">
                <a16:creationId xmlns:a16="http://schemas.microsoft.com/office/drawing/2014/main" id="{E68994ED-A8DF-074C-8031-1E5E0511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15" y="2706884"/>
            <a:ext cx="1983940" cy="14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ll">
            <a:extLst>
              <a:ext uri="{FF2B5EF4-FFF2-40B4-BE49-F238E27FC236}">
                <a16:creationId xmlns:a16="http://schemas.microsoft.com/office/drawing/2014/main" id="{14A879F7-2023-D548-9EA2-8748369C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95" y="2706885"/>
            <a:ext cx="1983939" cy="14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CCDDC02-0705-8541-9208-26CE4471F777}"/>
              </a:ext>
            </a:extLst>
          </p:cNvPr>
          <p:cNvSpPr txBox="1"/>
          <p:nvPr/>
        </p:nvSpPr>
        <p:spPr>
          <a:xfrm>
            <a:off x="6790334" y="4897279"/>
            <a:ext cx="1723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Adaptado: H. Bustamante</a:t>
            </a:r>
          </a:p>
        </p:txBody>
      </p:sp>
    </p:spTree>
    <p:extLst>
      <p:ext uri="{BB962C8B-B14F-4D97-AF65-F5344CB8AC3E}">
        <p14:creationId xmlns:p14="http://schemas.microsoft.com/office/powerpoint/2010/main" val="32276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404329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dirty="0"/>
              <a:t>Desafíos futuros.</a:t>
            </a:r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E853C3-7062-E248-B621-A9BCF0D733FD}"/>
              </a:ext>
            </a:extLst>
          </p:cNvPr>
          <p:cNvSpPr txBox="1"/>
          <p:nvPr/>
        </p:nvSpPr>
        <p:spPr>
          <a:xfrm>
            <a:off x="713225" y="882529"/>
            <a:ext cx="780080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📌"/>
            </a:pPr>
            <a:r>
              <a:rPr lang="es-CL" sz="1600" dirty="0">
                <a:latin typeface="Marion" panose="02020502060400020003" pitchFamily="18" charset="77"/>
              </a:rPr>
              <a:t> </a:t>
            </a:r>
            <a:r>
              <a:rPr lang="es-CL" sz="1600" b="1" dirty="0">
                <a:solidFill>
                  <a:srgbClr val="FF0000"/>
                </a:solidFill>
                <a:latin typeface="Marion" panose="02020502060400020003" pitchFamily="18" charset="77"/>
              </a:rPr>
              <a:t>Desafío Primario. ( Evalución Interna)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Cursos y perfeccionamiento.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Autoevalución propietario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Evaluación Interna	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		Trabajadores ? 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		Administradores ?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		Profesional área ?</a:t>
            </a:r>
          </a:p>
          <a:p>
            <a:pPr lvl="1"/>
            <a:endParaRPr lang="es-CL" sz="16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📌"/>
            </a:pPr>
            <a:r>
              <a:rPr lang="es-CL" sz="1600" dirty="0">
                <a:latin typeface="Marion" panose="02020502060400020003" pitchFamily="18" charset="77"/>
              </a:rPr>
              <a:t> </a:t>
            </a:r>
            <a:r>
              <a:rPr lang="es-CL" sz="1600" dirty="0">
                <a:solidFill>
                  <a:srgbClr val="0070C0"/>
                </a:solidFill>
                <a:latin typeface="Marion" panose="02020502060400020003" pitchFamily="18" charset="77"/>
              </a:rPr>
              <a:t>Desafío Secundario. ( Evaluación Empresarial)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Visita a proveedores.</a:t>
            </a:r>
          </a:p>
          <a:p>
            <a:pPr lvl="1"/>
            <a:endParaRPr lang="es-CL" sz="1600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📌"/>
            </a:pPr>
            <a:r>
              <a:rPr lang="es-CL" sz="1600" dirty="0">
                <a:solidFill>
                  <a:srgbClr val="00B050"/>
                </a:solidFill>
                <a:latin typeface="Marion" panose="02020502060400020003" pitchFamily="18" charset="77"/>
              </a:rPr>
              <a:t> Desafío Terciario. ( Evalución externa)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Visita de empresas externas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Manuales de compra</a:t>
            </a:r>
          </a:p>
          <a:p>
            <a:pPr lvl="1"/>
            <a:r>
              <a:rPr lang="es-CL" sz="1600" dirty="0">
                <a:latin typeface="Marion" panose="02020502060400020003" pitchFamily="18" charset="77"/>
              </a:rPr>
              <a:t>	Certificaciones.</a:t>
            </a:r>
          </a:p>
          <a:p>
            <a:pPr lvl="1"/>
            <a:r>
              <a:rPr lang="es-CL" dirty="0"/>
              <a:t>	</a:t>
            </a:r>
          </a:p>
          <a:p>
            <a:pPr lvl="1"/>
            <a:endParaRPr lang="es-CL" dirty="0"/>
          </a:p>
          <a:p>
            <a:pPr marL="285750" indent="-285750">
              <a:buFont typeface="Apple Color Emoji" pitchFamily="2" charset="0"/>
              <a:buChar char="📌"/>
            </a:pPr>
            <a:endParaRPr lang="es-CL" dirty="0"/>
          </a:p>
          <a:p>
            <a:pPr lvl="1"/>
            <a:r>
              <a:rPr lang="es-CL" dirty="0"/>
              <a:t>		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04F522-EBB5-A64F-88D6-81E301A4D830}"/>
              </a:ext>
            </a:extLst>
          </p:cNvPr>
          <p:cNvSpPr txBox="1"/>
          <p:nvPr/>
        </p:nvSpPr>
        <p:spPr>
          <a:xfrm>
            <a:off x="6727483" y="2417861"/>
            <a:ext cx="139661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600" b="1" dirty="0">
                <a:latin typeface="Marion" panose="02020502060400020003" pitchFamily="18" charset="77"/>
              </a:rPr>
              <a:t>Fiscalización </a:t>
            </a:r>
          </a:p>
        </p:txBody>
      </p:sp>
      <p:sp>
        <p:nvSpPr>
          <p:cNvPr id="7" name="Cheurón 6">
            <a:extLst>
              <a:ext uri="{FF2B5EF4-FFF2-40B4-BE49-F238E27FC236}">
                <a16:creationId xmlns:a16="http://schemas.microsoft.com/office/drawing/2014/main" id="{0C151B4A-8F4E-C049-ACD2-518DC0B907B5}"/>
              </a:ext>
            </a:extLst>
          </p:cNvPr>
          <p:cNvSpPr/>
          <p:nvPr/>
        </p:nvSpPr>
        <p:spPr>
          <a:xfrm rot="12606404">
            <a:off x="6314026" y="1762002"/>
            <a:ext cx="351692" cy="4249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9" name="Cheurón 8">
            <a:extLst>
              <a:ext uri="{FF2B5EF4-FFF2-40B4-BE49-F238E27FC236}">
                <a16:creationId xmlns:a16="http://schemas.microsoft.com/office/drawing/2014/main" id="{29A900B5-FD39-D14C-A2D3-4E13F8D2AE7F}"/>
              </a:ext>
            </a:extLst>
          </p:cNvPr>
          <p:cNvSpPr/>
          <p:nvPr/>
        </p:nvSpPr>
        <p:spPr>
          <a:xfrm rot="10800000">
            <a:off x="6185143" y="2417861"/>
            <a:ext cx="351692" cy="4249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0" name="Cheurón 9">
            <a:extLst>
              <a:ext uri="{FF2B5EF4-FFF2-40B4-BE49-F238E27FC236}">
                <a16:creationId xmlns:a16="http://schemas.microsoft.com/office/drawing/2014/main" id="{343468D3-3D02-3C4C-A528-21F5AEB7DD4A}"/>
              </a:ext>
            </a:extLst>
          </p:cNvPr>
          <p:cNvSpPr/>
          <p:nvPr/>
        </p:nvSpPr>
        <p:spPr>
          <a:xfrm rot="9574603">
            <a:off x="6302204" y="3062183"/>
            <a:ext cx="351692" cy="4249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45D150-A153-4442-B0B5-E4D217388340}"/>
              </a:ext>
            </a:extLst>
          </p:cNvPr>
          <p:cNvSpPr txBox="1"/>
          <p:nvPr/>
        </p:nvSpPr>
        <p:spPr>
          <a:xfrm>
            <a:off x="6790334" y="4897279"/>
            <a:ext cx="1723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Adaptado: H. Bustamante</a:t>
            </a:r>
          </a:p>
        </p:txBody>
      </p:sp>
    </p:spTree>
    <p:extLst>
      <p:ext uri="{BB962C8B-B14F-4D97-AF65-F5344CB8AC3E}">
        <p14:creationId xmlns:p14="http://schemas.microsoft.com/office/powerpoint/2010/main" val="48896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sz="2000" dirty="0"/>
              <a:t>Sugerencias ?</a:t>
            </a:r>
            <a:endParaRPr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F31F01-FAEC-4D47-898A-48DAE66B2BCA}"/>
              </a:ext>
            </a:extLst>
          </p:cNvPr>
          <p:cNvSpPr txBox="1"/>
          <p:nvPr/>
        </p:nvSpPr>
        <p:spPr>
          <a:xfrm>
            <a:off x="818916" y="1155560"/>
            <a:ext cx="75061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Inversión en capital humano asociado a cursos y perfeccionamientos.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Reconocer y comenzar a utilizar manuales o guías como elementos de apoyo constante.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El buen uso de técnicas que permiten ayudar a identificar puntos que requieren atención especial.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Posibles mejoras económicas futuras basadas en cambios y exigencias del mercado.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De forma primaria y estimativa creemos que existe un buen compromiso de parte del ganadero con el concepto BPG y su aplicación, pero requerimos de más hallazgos y estudios para futuras investigaciones.</a:t>
            </a:r>
          </a:p>
          <a:p>
            <a:pPr marL="285750" indent="-285750">
              <a:buFont typeface="Apple Color Emoji" pitchFamily="2" charset="0"/>
              <a:buChar char="🐑"/>
            </a:pPr>
            <a:endParaRPr lang="es-CL" dirty="0">
              <a:latin typeface="Marion" panose="02020502060400020003" pitchFamily="18" charset="77"/>
            </a:endParaRPr>
          </a:p>
          <a:p>
            <a:pPr marL="285750" indent="-285750">
              <a:buFont typeface="Apple Color Emoji" pitchFamily="2" charset="0"/>
              <a:buChar char="🐑"/>
            </a:pPr>
            <a:r>
              <a:rPr lang="es-CL" dirty="0">
                <a:latin typeface="Marion" panose="02020502060400020003" pitchFamily="18" charset="77"/>
              </a:rPr>
              <a:t>Debemos establecer el camino para perfeccionar un protocolo de evalución para la ganadería extensiva en la Patagonia Chilena.</a:t>
            </a:r>
          </a:p>
        </p:txBody>
      </p:sp>
    </p:spTree>
    <p:extLst>
      <p:ext uri="{BB962C8B-B14F-4D97-AF65-F5344CB8AC3E}">
        <p14:creationId xmlns:p14="http://schemas.microsoft.com/office/powerpoint/2010/main" val="133544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93862D-6076-7E92-E2D3-2D273A59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78" y="0"/>
            <a:ext cx="9144000" cy="5143500"/>
          </a:xfrm>
          <a:prstGeom prst="rect">
            <a:avLst/>
          </a:prstGeom>
        </p:spPr>
      </p:pic>
      <p:sp>
        <p:nvSpPr>
          <p:cNvPr id="217" name="Google Shape;217;p38"/>
          <p:cNvSpPr txBox="1">
            <a:spLocks noGrp="1"/>
          </p:cNvSpPr>
          <p:nvPr>
            <p:ph type="subTitle" idx="1"/>
          </p:nvPr>
        </p:nvSpPr>
        <p:spPr>
          <a:xfrm>
            <a:off x="3813308" y="4148554"/>
            <a:ext cx="1491429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Ricardo </a:t>
            </a:r>
            <a:r>
              <a:rPr lang="en" sz="1000" b="1" dirty="0" err="1"/>
              <a:t>Echeverría</a:t>
            </a:r>
            <a:r>
              <a:rPr lang="en" sz="1000" b="1" dirty="0"/>
              <a:t> Pérez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MV; MCs© </a:t>
            </a:r>
            <a:r>
              <a:rPr lang="en" sz="1000" b="1" dirty="0" err="1"/>
              <a:t>Salud</a:t>
            </a:r>
            <a:r>
              <a:rPr lang="en" sz="1000" b="1" dirty="0"/>
              <a:t> Animal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2022</a:t>
            </a:r>
            <a:endParaRPr sz="1000" b="1" dirty="0"/>
          </a:p>
        </p:txBody>
      </p:sp>
      <p:sp>
        <p:nvSpPr>
          <p:cNvPr id="218" name="Google Shape;218;p38"/>
          <p:cNvSpPr txBox="1">
            <a:spLocks noGrp="1"/>
          </p:cNvSpPr>
          <p:nvPr>
            <p:ph type="ctrTitle"/>
          </p:nvPr>
        </p:nvSpPr>
        <p:spPr>
          <a:xfrm>
            <a:off x="1177274" y="86096"/>
            <a:ext cx="6763499" cy="27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s-ES" sz="2400" b="1" dirty="0"/>
              <a:t>Buenas prácticas ganaderas en Magallanes.</a:t>
            </a:r>
            <a:br>
              <a:rPr lang="es-ES" sz="2400" b="1" dirty="0"/>
            </a:br>
            <a:r>
              <a:rPr lang="es-ES" sz="2400" b="1" dirty="0"/>
              <a:t>Desafíos futuros y alternativas de mejora.</a:t>
            </a:r>
            <a:endParaRPr sz="2400" b="1" dirty="0"/>
          </a:p>
        </p:txBody>
      </p:sp>
      <p:grpSp>
        <p:nvGrpSpPr>
          <p:cNvPr id="219" name="Google Shape;219;p38"/>
          <p:cNvGrpSpPr/>
          <p:nvPr/>
        </p:nvGrpSpPr>
        <p:grpSpPr>
          <a:xfrm>
            <a:off x="1187436" y="968029"/>
            <a:ext cx="6763500" cy="2730825"/>
            <a:chOff x="1077725" y="1006750"/>
            <a:chExt cx="6763500" cy="2730825"/>
          </a:xfrm>
        </p:grpSpPr>
        <p:cxnSp>
          <p:nvCxnSpPr>
            <p:cNvPr id="220" name="Google Shape;220;p38"/>
            <p:cNvCxnSpPr/>
            <p:nvPr/>
          </p:nvCxnSpPr>
          <p:spPr>
            <a:xfrm>
              <a:off x="1077725" y="1006750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38"/>
            <p:cNvCxnSpPr/>
            <p:nvPr/>
          </p:nvCxnSpPr>
          <p:spPr>
            <a:xfrm>
              <a:off x="1077725" y="3737575"/>
              <a:ext cx="6763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473E40-6473-6E43-B45F-5F9BB0B3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27" y="2254209"/>
            <a:ext cx="1108709" cy="10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poración BPG Magallanes">
            <a:extLst>
              <a:ext uri="{FF2B5EF4-FFF2-40B4-BE49-F238E27FC236}">
                <a16:creationId xmlns:a16="http://schemas.microsoft.com/office/drawing/2014/main" id="{9C144CB3-2F7F-AD48-ACBF-021AFB29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65" y="2254209"/>
            <a:ext cx="1014061" cy="10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17;p38">
            <a:extLst>
              <a:ext uri="{FF2B5EF4-FFF2-40B4-BE49-F238E27FC236}">
                <a16:creationId xmlns:a16="http://schemas.microsoft.com/office/drawing/2014/main" id="{978513A2-330E-234D-9F69-F188778E0153}"/>
              </a:ext>
            </a:extLst>
          </p:cNvPr>
          <p:cNvSpPr txBox="1">
            <a:spLocks/>
          </p:cNvSpPr>
          <p:nvPr/>
        </p:nvSpPr>
        <p:spPr>
          <a:xfrm>
            <a:off x="6438623" y="3980912"/>
            <a:ext cx="1491429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es-CL" sz="1000" b="1" dirty="0"/>
              <a:t>Colaborador</a:t>
            </a:r>
          </a:p>
          <a:p>
            <a:pPr marL="0" indent="0"/>
            <a:r>
              <a:rPr lang="es-CL" sz="1000" b="1" dirty="0"/>
              <a:t>Daniel Oliva Soto</a:t>
            </a:r>
          </a:p>
          <a:p>
            <a:pPr marL="0" indent="0"/>
            <a:r>
              <a:rPr lang="es-CL" sz="1000" b="1" dirty="0"/>
              <a:t>Ing. Agrónomo Umag.</a:t>
            </a:r>
          </a:p>
          <a:p>
            <a:pPr marL="0" indent="0"/>
            <a:r>
              <a:rPr lang="es-CL" sz="1000" b="1" dirty="0"/>
              <a:t>2022</a:t>
            </a:r>
          </a:p>
        </p:txBody>
      </p:sp>
      <p:sp>
        <p:nvSpPr>
          <p:cNvPr id="13" name="Google Shape;217;p38">
            <a:extLst>
              <a:ext uri="{FF2B5EF4-FFF2-40B4-BE49-F238E27FC236}">
                <a16:creationId xmlns:a16="http://schemas.microsoft.com/office/drawing/2014/main" id="{B20F0E19-EF42-D745-8112-44669A8E74B7}"/>
              </a:ext>
            </a:extLst>
          </p:cNvPr>
          <p:cNvSpPr txBox="1">
            <a:spLocks/>
          </p:cNvSpPr>
          <p:nvPr/>
        </p:nvSpPr>
        <p:spPr>
          <a:xfrm>
            <a:off x="1043804" y="3945377"/>
            <a:ext cx="1635618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aheim"/>
              <a:buNone/>
              <a:defRPr sz="28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es-CL" sz="1000" b="1" dirty="0"/>
              <a:t>Colaboradora</a:t>
            </a:r>
          </a:p>
          <a:p>
            <a:pPr marL="0" indent="0"/>
            <a:r>
              <a:rPr lang="es-CL" sz="1000" b="1" dirty="0"/>
              <a:t>Pía Castro Lopez</a:t>
            </a:r>
          </a:p>
          <a:p>
            <a:pPr marL="0" indent="0"/>
            <a:r>
              <a:rPr lang="es-CL" sz="1000" b="1" dirty="0"/>
              <a:t>Estudiante Agronomía Umag.</a:t>
            </a:r>
          </a:p>
          <a:p>
            <a:pPr marL="0" indent="0"/>
            <a:r>
              <a:rPr lang="es-CL" sz="10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1001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dirty="0"/>
              <a:t>Desafíos futuros.</a:t>
            </a:r>
            <a:endParaRPr dirty="0"/>
          </a:p>
        </p:txBody>
      </p:sp>
      <p:pic>
        <p:nvPicPr>
          <p:cNvPr id="8" name="Imagen 7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F20CDF65-8EC0-EB4D-8993-A5E6FF04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63" y="1186279"/>
            <a:ext cx="3722093" cy="1661749"/>
          </a:xfrm>
          <a:prstGeom prst="rect">
            <a:avLst/>
          </a:prstGeom>
        </p:spPr>
      </p:pic>
      <p:pic>
        <p:nvPicPr>
          <p:cNvPr id="12" name="Imagen 1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BB98D8B-61BF-E74F-9FB7-B12386DF8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629" y="2571750"/>
            <a:ext cx="3589094" cy="22183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074071-4A9D-3F42-A187-209EB2A96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677" y="1119630"/>
            <a:ext cx="2671160" cy="34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2"/>
          <p:cNvSpPr txBox="1">
            <a:spLocks noGrp="1"/>
          </p:cNvSpPr>
          <p:nvPr>
            <p:ph type="title"/>
          </p:nvPr>
        </p:nvSpPr>
        <p:spPr>
          <a:xfrm>
            <a:off x="713225" y="345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CL" sz="2000" dirty="0"/>
              <a:t>Legislación, normativa v/s manuales ?</a:t>
            </a:r>
            <a:endParaRPr sz="2000" dirty="0"/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EC42AB23-CF40-DD4B-BE61-6FE17154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8845">
            <a:off x="282627" y="1026850"/>
            <a:ext cx="1596925" cy="1849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338653-A040-1246-A768-0100913EA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4847">
            <a:off x="1493488" y="2356055"/>
            <a:ext cx="1437405" cy="1700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E27232-7C67-BE4F-848E-BACB0A48D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3336">
            <a:off x="7273699" y="1028617"/>
            <a:ext cx="1468380" cy="1609383"/>
          </a:xfrm>
          <a:prstGeom prst="rect">
            <a:avLst/>
          </a:prstGeom>
        </p:spPr>
      </p:pic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F84982BC-FDBB-4142-A791-9F87AC201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653" y="1245234"/>
            <a:ext cx="1426929" cy="2653030"/>
          </a:xfrm>
          <a:prstGeom prst="rect">
            <a:avLst/>
          </a:prstGeom>
        </p:spPr>
      </p:pic>
      <p:pic>
        <p:nvPicPr>
          <p:cNvPr id="18" name="Imagen 17" descr="Texto&#10;&#10;Descripción generada automáticamente">
            <a:extLst>
              <a:ext uri="{FF2B5EF4-FFF2-40B4-BE49-F238E27FC236}">
                <a16:creationId xmlns:a16="http://schemas.microsoft.com/office/drawing/2014/main" id="{66625F03-CDAA-AF46-A7EB-943ECA0F5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01015">
            <a:off x="107947" y="3586181"/>
            <a:ext cx="3090201" cy="963655"/>
          </a:xfrm>
          <a:prstGeom prst="rect">
            <a:avLst/>
          </a:prstGeom>
        </p:spPr>
      </p:pic>
      <p:pic>
        <p:nvPicPr>
          <p:cNvPr id="20" name="Imagen 1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599A800-6699-B347-B5F0-30529F8DA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62646">
            <a:off x="1270751" y="1298633"/>
            <a:ext cx="3835722" cy="1023497"/>
          </a:xfrm>
          <a:prstGeom prst="rect">
            <a:avLst/>
          </a:prstGeom>
        </p:spPr>
      </p:pic>
      <p:pic>
        <p:nvPicPr>
          <p:cNvPr id="2050" name="Picture 2" descr="Manual Buenas Prácticas Ganaderas BPG Magallanes by Connecta Comunicaciones  - Issuu">
            <a:extLst>
              <a:ext uri="{FF2B5EF4-FFF2-40B4-BE49-F238E27FC236}">
                <a16:creationId xmlns:a16="http://schemas.microsoft.com/office/drawing/2014/main" id="{24145851-4FAC-DB47-87D3-59902207A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989">
            <a:off x="6358257" y="2144264"/>
            <a:ext cx="1714674" cy="24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 descr="Texto&#10;&#10;Descripción generada automáticamente">
            <a:extLst>
              <a:ext uri="{FF2B5EF4-FFF2-40B4-BE49-F238E27FC236}">
                <a16:creationId xmlns:a16="http://schemas.microsoft.com/office/drawing/2014/main" id="{24851643-EA1F-8340-8B26-5B2A3AC06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52868">
            <a:off x="1390108" y="2582008"/>
            <a:ext cx="3592470" cy="1002660"/>
          </a:xfrm>
          <a:prstGeom prst="rect">
            <a:avLst/>
          </a:prstGeom>
        </p:spPr>
      </p:pic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6B62D766-8F00-264E-AD14-53A03A7E2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7461">
            <a:off x="2296409" y="3031257"/>
            <a:ext cx="2940709" cy="1181502"/>
          </a:xfrm>
          <a:prstGeom prst="rect">
            <a:avLst/>
          </a:prstGeom>
        </p:spPr>
      </p:pic>
      <p:sp>
        <p:nvSpPr>
          <p:cNvPr id="27" name="Flecha a la derecha con bandas 26">
            <a:extLst>
              <a:ext uri="{FF2B5EF4-FFF2-40B4-BE49-F238E27FC236}">
                <a16:creationId xmlns:a16="http://schemas.microsoft.com/office/drawing/2014/main" id="{D811C02D-DA95-2E4C-A1FF-CCC48071B179}"/>
              </a:ext>
            </a:extLst>
          </p:cNvPr>
          <p:cNvSpPr/>
          <p:nvPr/>
        </p:nvSpPr>
        <p:spPr>
          <a:xfrm>
            <a:off x="4983076" y="2749632"/>
            <a:ext cx="590067" cy="4782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411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¿ Y </a:t>
            </a:r>
            <a:r>
              <a:rPr lang="en" sz="2000" dirty="0" err="1"/>
              <a:t>si</a:t>
            </a:r>
            <a:r>
              <a:rPr lang="en" sz="2000" dirty="0"/>
              <a:t> </a:t>
            </a:r>
            <a:r>
              <a:rPr lang="en" sz="2000" dirty="0" err="1"/>
              <a:t>comenzamos</a:t>
            </a:r>
            <a:r>
              <a:rPr lang="en" sz="2000" dirty="0"/>
              <a:t> a </a:t>
            </a:r>
            <a:r>
              <a:rPr lang="en" sz="2000" dirty="0" err="1"/>
              <a:t>estimar</a:t>
            </a:r>
            <a:r>
              <a:rPr lang="en" sz="2000" dirty="0"/>
              <a:t> el </a:t>
            </a:r>
            <a:r>
              <a:rPr lang="en" sz="2000" dirty="0" err="1"/>
              <a:t>estado</a:t>
            </a:r>
            <a:r>
              <a:rPr lang="en" sz="2000" dirty="0"/>
              <a:t> de las BPG ? </a:t>
            </a:r>
            <a:endParaRPr sz="2000" dirty="0"/>
          </a:p>
        </p:txBody>
      </p:sp>
      <p:pic>
        <p:nvPicPr>
          <p:cNvPr id="1026" name="Picture 2" descr="PDF) Evaluación del bienestar animal en granjas ovinas lecheras">
            <a:extLst>
              <a:ext uri="{FF2B5EF4-FFF2-40B4-BE49-F238E27FC236}">
                <a16:creationId xmlns:a16="http://schemas.microsoft.com/office/drawing/2014/main" id="{501FCE95-A8C9-4A4E-B97A-F250161D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7" y="1037383"/>
            <a:ext cx="4863365" cy="355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0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¿ </a:t>
            </a:r>
            <a:r>
              <a:rPr lang="en" sz="2000" dirty="0" err="1"/>
              <a:t>Datos</a:t>
            </a:r>
            <a:r>
              <a:rPr lang="en" sz="2000" dirty="0"/>
              <a:t> </a:t>
            </a:r>
            <a:r>
              <a:rPr lang="en" sz="2000" dirty="0" err="1"/>
              <a:t>previos</a:t>
            </a:r>
            <a:r>
              <a:rPr lang="en" sz="2000" dirty="0"/>
              <a:t> para </a:t>
            </a:r>
            <a:r>
              <a:rPr lang="en" sz="2000" dirty="0" err="1"/>
              <a:t>realizar</a:t>
            </a:r>
            <a:r>
              <a:rPr lang="en" sz="2000" dirty="0"/>
              <a:t> </a:t>
            </a:r>
            <a:r>
              <a:rPr lang="en" sz="2000" dirty="0" err="1"/>
              <a:t>estimaciones</a:t>
            </a:r>
            <a:r>
              <a:rPr lang="en" sz="2000" dirty="0"/>
              <a:t> ? </a:t>
            </a:r>
            <a:endParaRPr sz="20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83E590-0B67-194E-A21C-58863C0DB445}"/>
              </a:ext>
            </a:extLst>
          </p:cNvPr>
          <p:cNvSpPr txBox="1"/>
          <p:nvPr/>
        </p:nvSpPr>
        <p:spPr>
          <a:xfrm rot="640945">
            <a:off x="631213" y="1445440"/>
            <a:ext cx="4430510" cy="132343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En Chile no tenemos datos para evaluación general del bienestar en ovinos bajo producción </a:t>
            </a:r>
            <a:r>
              <a:rPr lang="es-CL" sz="2000" b="1" dirty="0">
                <a:solidFill>
                  <a:srgbClr val="FF0000"/>
                </a:solidFill>
              </a:rPr>
              <a:t>extensiva.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BB1E0B-D3E7-9142-8993-B1D616EB9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8" r="2" b="9729"/>
          <a:stretch/>
        </p:blipFill>
        <p:spPr>
          <a:xfrm>
            <a:off x="962515" y="3634836"/>
            <a:ext cx="2315464" cy="9651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422B47-A46E-D946-9682-A1C161A3B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0" r="-3" b="16526"/>
          <a:stretch/>
        </p:blipFill>
        <p:spPr>
          <a:xfrm>
            <a:off x="3414243" y="3640179"/>
            <a:ext cx="2315463" cy="9542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339E8B-BAA9-4C4B-B42D-B5FCDA5F5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56" r="1" b="2"/>
          <a:stretch/>
        </p:blipFill>
        <p:spPr>
          <a:xfrm>
            <a:off x="5866022" y="3629305"/>
            <a:ext cx="2315463" cy="965120"/>
          </a:xfrm>
          <a:prstGeom prst="rect">
            <a:avLst/>
          </a:prstGeom>
        </p:spPr>
      </p:pic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9570BFF-C597-3842-A8AF-1EA09FBD3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049" y="1174454"/>
            <a:ext cx="3459407" cy="22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69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n" sz="2000" dirty="0"/>
              <a:t>Pasos a </a:t>
            </a:r>
            <a:r>
              <a:rPr lang="en" sz="2000" dirty="0" err="1"/>
              <a:t>seguir</a:t>
            </a:r>
            <a:r>
              <a:rPr lang="en" sz="2000" dirty="0"/>
              <a:t>…..  </a:t>
            </a:r>
            <a:endParaRPr sz="2000" dirty="0"/>
          </a:p>
        </p:txBody>
      </p:sp>
      <p:pic>
        <p:nvPicPr>
          <p:cNvPr id="11266" name="Picture 2" descr="Personalidades del mundo de la ciencia te recomiendan los mejores libros de literatura  científica | Fundación Sicomoro">
            <a:extLst>
              <a:ext uri="{FF2B5EF4-FFF2-40B4-BE49-F238E27FC236}">
                <a16:creationId xmlns:a16="http://schemas.microsoft.com/office/drawing/2014/main" id="{6CE011A1-D6FD-CB4E-AA27-89BF5FA6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" y="1263426"/>
            <a:ext cx="2771140" cy="17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4C0E9C2D-C47F-C645-82C8-8F96C5CC7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3114">
            <a:off x="3251842" y="1334312"/>
            <a:ext cx="4782622" cy="2712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sz="2000" dirty="0"/>
              <a:t>Búsqueda de validez de los indicadores</a:t>
            </a:r>
            <a:endParaRPr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18E23A-3886-A84A-8970-77139C47ACF8}"/>
              </a:ext>
            </a:extLst>
          </p:cNvPr>
          <p:cNvSpPr txBox="1"/>
          <p:nvPr/>
        </p:nvSpPr>
        <p:spPr>
          <a:xfrm>
            <a:off x="5280455" y="4900404"/>
            <a:ext cx="30524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Tabla 1 Tabla de validez para indicadores según Lloch et al..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77638C68-9BDA-1346-93EC-080D57F1D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41" y="1027275"/>
            <a:ext cx="6400800" cy="3567151"/>
          </a:xfrm>
          <a:prstGeom prst="rect">
            <a:avLst/>
          </a:prstGeom>
        </p:spPr>
      </p:pic>
      <p:sp>
        <p:nvSpPr>
          <p:cNvPr id="11" name="Flecha a la derecha con bandas 10">
            <a:extLst>
              <a:ext uri="{FF2B5EF4-FFF2-40B4-BE49-F238E27FC236}">
                <a16:creationId xmlns:a16="http://schemas.microsoft.com/office/drawing/2014/main" id="{3F09D551-24A8-9B43-B12B-16E22E0AEC39}"/>
              </a:ext>
            </a:extLst>
          </p:cNvPr>
          <p:cNvSpPr/>
          <p:nvPr/>
        </p:nvSpPr>
        <p:spPr>
          <a:xfrm rot="8906591">
            <a:off x="5023314" y="1567180"/>
            <a:ext cx="213385" cy="24384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Flecha a la derecha con bandas 14">
            <a:extLst>
              <a:ext uri="{FF2B5EF4-FFF2-40B4-BE49-F238E27FC236}">
                <a16:creationId xmlns:a16="http://schemas.microsoft.com/office/drawing/2014/main" id="{A0F3AB5E-70D4-3B43-925B-BA3AA79B720D}"/>
              </a:ext>
            </a:extLst>
          </p:cNvPr>
          <p:cNvSpPr/>
          <p:nvPr/>
        </p:nvSpPr>
        <p:spPr>
          <a:xfrm rot="8906591">
            <a:off x="5648633" y="1575445"/>
            <a:ext cx="213385" cy="24384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979E72B-7B9E-894A-B8D5-16CC3C5C5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32" y="1035189"/>
            <a:ext cx="6341409" cy="3559235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08224E9E-2F57-AF4F-ACA9-DC270C8F029D}"/>
              </a:ext>
            </a:extLst>
          </p:cNvPr>
          <p:cNvSpPr/>
          <p:nvPr/>
        </p:nvSpPr>
        <p:spPr>
          <a:xfrm>
            <a:off x="4539605" y="1247322"/>
            <a:ext cx="1303983" cy="173736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Tabla&#10;&#10;Descripción generada automáticamente">
            <a:extLst>
              <a:ext uri="{FF2B5EF4-FFF2-40B4-BE49-F238E27FC236}">
                <a16:creationId xmlns:a16="http://schemas.microsoft.com/office/drawing/2014/main" id="{8A9E3FF0-A756-2C41-9744-57142BA7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241" y="1043103"/>
            <a:ext cx="6400800" cy="3559235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3ADFA921-2053-EE4C-A8E1-2EE51605B690}"/>
              </a:ext>
            </a:extLst>
          </p:cNvPr>
          <p:cNvSpPr/>
          <p:nvPr/>
        </p:nvSpPr>
        <p:spPr>
          <a:xfrm>
            <a:off x="4424224" y="1689100"/>
            <a:ext cx="1434289" cy="1848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973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50" y="55988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pple Color Emoji" pitchFamily="2" charset="0"/>
              <a:buChar char="🐑"/>
            </a:pPr>
            <a:r>
              <a:rPr lang="es-ES" sz="2000" dirty="0"/>
              <a:t>Búsqueda de validez de los indicadores</a:t>
            </a:r>
            <a:endParaRPr sz="20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6118489-DFB3-CB47-B910-3AB35C5C4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4369795"/>
              </p:ext>
            </p:extLst>
          </p:nvPr>
        </p:nvGraphicFramePr>
        <p:xfrm>
          <a:off x="2942492" y="1136119"/>
          <a:ext cx="6096000" cy="345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F6461A7-4B0F-1047-9AFD-327E6438D453}"/>
              </a:ext>
            </a:extLst>
          </p:cNvPr>
          <p:cNvSpPr txBox="1"/>
          <p:nvPr/>
        </p:nvSpPr>
        <p:spPr>
          <a:xfrm rot="19767594">
            <a:off x="597877" y="2431073"/>
            <a:ext cx="273147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800" dirty="0"/>
              <a:t>¿Como debe ser un indicador de bienestar ?</a:t>
            </a:r>
          </a:p>
        </p:txBody>
      </p:sp>
    </p:spTree>
    <p:extLst>
      <p:ext uri="{BB962C8B-B14F-4D97-AF65-F5344CB8AC3E}">
        <p14:creationId xmlns:p14="http://schemas.microsoft.com/office/powerpoint/2010/main" val="347519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999D7E8-9778-AE4F-BB8B-99F0B020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8B92D48D-C867-4241-ACDF-4BB82BB01B10}" type="datetime1">
              <a:rPr lang="es-CL" smtClean="0"/>
              <a:pPr>
                <a:spcAft>
                  <a:spcPts val="450"/>
                </a:spcAft>
              </a:pPr>
              <a:t>19-08-22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Imagen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CB9BB1F-96AD-6644-A47A-CEFDA020D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5" r="1" b="1"/>
          <a:stretch/>
        </p:blipFill>
        <p:spPr>
          <a:xfrm>
            <a:off x="976668" y="927596"/>
            <a:ext cx="2173106" cy="157070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7F1243-F4FA-B545-9A87-4BD16B71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BF818EA9-E75E-344C-BE16-C1A42F9CDD39}" type="slidenum">
              <a:rPr lang="es-CL" smtClean="0"/>
              <a:pPr>
                <a:spcAft>
                  <a:spcPts val="45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echa a la derecha con bandas 1">
            <a:extLst>
              <a:ext uri="{FF2B5EF4-FFF2-40B4-BE49-F238E27FC236}">
                <a16:creationId xmlns:a16="http://schemas.microsoft.com/office/drawing/2014/main" id="{E6D3938F-D104-F347-8E1B-9DA2C52065B3}"/>
              </a:ext>
            </a:extLst>
          </p:cNvPr>
          <p:cNvSpPr/>
          <p:nvPr/>
        </p:nvSpPr>
        <p:spPr>
          <a:xfrm rot="2928990">
            <a:off x="6337855" y="1489297"/>
            <a:ext cx="677685" cy="60386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  <p:pic>
        <p:nvPicPr>
          <p:cNvPr id="10" name="Picture 2" descr="Manual Buenas Prácticas Ganaderas BPG Magallanes by Connecta Comunicaciones  - Issuu">
            <a:extLst>
              <a:ext uri="{FF2B5EF4-FFF2-40B4-BE49-F238E27FC236}">
                <a16:creationId xmlns:a16="http://schemas.microsoft.com/office/drawing/2014/main" id="{A0E9DCD7-B3E4-3645-A4D2-A6A3F3EF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989">
            <a:off x="4604001" y="1053207"/>
            <a:ext cx="1335499" cy="19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54;p52">
            <a:extLst>
              <a:ext uri="{FF2B5EF4-FFF2-40B4-BE49-F238E27FC236}">
                <a16:creationId xmlns:a16="http://schemas.microsoft.com/office/drawing/2014/main" id="{E032520D-8A2B-CC4C-800A-280EB0E9A5C2}"/>
              </a:ext>
            </a:extLst>
          </p:cNvPr>
          <p:cNvSpPr txBox="1">
            <a:spLocks/>
          </p:cNvSpPr>
          <p:nvPr/>
        </p:nvSpPr>
        <p:spPr>
          <a:xfrm>
            <a:off x="713225" y="54865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rcellus"/>
              <a:buNone/>
              <a:defRPr sz="5000" b="0" i="0" u="none" strike="noStrike" cap="none">
                <a:solidFill>
                  <a:schemeClr val="lt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 lang="es-CL" sz="2800" dirty="0">
              <a:solidFill>
                <a:schemeClr val="tx1"/>
              </a:solidFill>
            </a:endParaRPr>
          </a:p>
        </p:txBody>
      </p:sp>
      <p:sp>
        <p:nvSpPr>
          <p:cNvPr id="12" name="Google Shape;554;p52">
            <a:extLst>
              <a:ext uri="{FF2B5EF4-FFF2-40B4-BE49-F238E27FC236}">
                <a16:creationId xmlns:a16="http://schemas.microsoft.com/office/drawing/2014/main" id="{FDCD8729-B091-1E48-BAC1-4B1E545C531B}"/>
              </a:ext>
            </a:extLst>
          </p:cNvPr>
          <p:cNvSpPr txBox="1">
            <a:spLocks/>
          </p:cNvSpPr>
          <p:nvPr/>
        </p:nvSpPr>
        <p:spPr>
          <a:xfrm>
            <a:off x="713225" y="34545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rcellus"/>
              <a:buNone/>
              <a:defRPr sz="5000" b="0" i="0" u="none" strike="noStrike" cap="none">
                <a:solidFill>
                  <a:schemeClr val="lt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sso One"/>
              <a:buNone/>
              <a:defRPr sz="52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457200" indent="-457200">
              <a:buSzPct val="100000"/>
              <a:buFont typeface="Apple Color Emoji" pitchFamily="2" charset="0"/>
              <a:buChar char="🐑"/>
            </a:pPr>
            <a:r>
              <a:rPr lang="es-CL" sz="2000" dirty="0">
                <a:solidFill>
                  <a:schemeClr val="tx1"/>
                </a:solidFill>
              </a:rPr>
              <a:t>¿ Como tratamos de estimar ?</a:t>
            </a:r>
          </a:p>
        </p:txBody>
      </p:sp>
      <p:sp>
        <p:nvSpPr>
          <p:cNvPr id="17" name="Flecha a la derecha con bandas 16">
            <a:extLst>
              <a:ext uri="{FF2B5EF4-FFF2-40B4-BE49-F238E27FC236}">
                <a16:creationId xmlns:a16="http://schemas.microsoft.com/office/drawing/2014/main" id="{EDDA82A1-5339-3240-A532-83E096E57001}"/>
              </a:ext>
            </a:extLst>
          </p:cNvPr>
          <p:cNvSpPr/>
          <p:nvPr/>
        </p:nvSpPr>
        <p:spPr>
          <a:xfrm rot="1825472">
            <a:off x="3532832" y="1539937"/>
            <a:ext cx="677685" cy="60386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  <p:pic>
        <p:nvPicPr>
          <p:cNvPr id="4" name="Imagen 3" descr="Diagrama, Forma&#10;&#10;Descripción generada automáticamente">
            <a:extLst>
              <a:ext uri="{FF2B5EF4-FFF2-40B4-BE49-F238E27FC236}">
                <a16:creationId xmlns:a16="http://schemas.microsoft.com/office/drawing/2014/main" id="{41CF7812-106D-1144-8A5B-7F8BDCF4B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56885"/>
            <a:ext cx="2450042" cy="1802388"/>
          </a:xfrm>
          <a:prstGeom prst="rect">
            <a:avLst/>
          </a:prstGeom>
        </p:spPr>
      </p:pic>
      <p:pic>
        <p:nvPicPr>
          <p:cNvPr id="14" name="Imagen 1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E20A768-C928-6A45-BA46-C463F4AA2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75244">
            <a:off x="5945237" y="1943011"/>
            <a:ext cx="3103532" cy="1223234"/>
          </a:xfrm>
          <a:prstGeom prst="rect">
            <a:avLst/>
          </a:prstGeom>
        </p:spPr>
      </p:pic>
      <p:sp>
        <p:nvSpPr>
          <p:cNvPr id="15" name="Flecha a la derecha con bandas 14">
            <a:extLst>
              <a:ext uri="{FF2B5EF4-FFF2-40B4-BE49-F238E27FC236}">
                <a16:creationId xmlns:a16="http://schemas.microsoft.com/office/drawing/2014/main" id="{FC8A3A64-EE2A-A44C-887F-69B73F01F5FE}"/>
              </a:ext>
            </a:extLst>
          </p:cNvPr>
          <p:cNvSpPr/>
          <p:nvPr/>
        </p:nvSpPr>
        <p:spPr>
          <a:xfrm rot="8616028">
            <a:off x="6566340" y="4202712"/>
            <a:ext cx="677685" cy="60386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  <p:pic>
        <p:nvPicPr>
          <p:cNvPr id="12290" name="Picture 2" descr="Definición de estimación - Qué es, Significado y Concepto">
            <a:extLst>
              <a:ext uri="{FF2B5EF4-FFF2-40B4-BE49-F238E27FC236}">
                <a16:creationId xmlns:a16="http://schemas.microsoft.com/office/drawing/2014/main" id="{D4578ED7-37A8-4248-9770-D66C8434E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75" y="3847588"/>
            <a:ext cx="1758653" cy="11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echa a la derecha con bandas 15">
            <a:extLst>
              <a:ext uri="{FF2B5EF4-FFF2-40B4-BE49-F238E27FC236}">
                <a16:creationId xmlns:a16="http://schemas.microsoft.com/office/drawing/2014/main" id="{6A996E92-278E-B64E-9BA2-F4D63E3DD408}"/>
              </a:ext>
            </a:extLst>
          </p:cNvPr>
          <p:cNvSpPr/>
          <p:nvPr/>
        </p:nvSpPr>
        <p:spPr>
          <a:xfrm rot="20154252">
            <a:off x="3469239" y="2610324"/>
            <a:ext cx="677685" cy="60386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</p:spTree>
    <p:extLst>
      <p:ext uri="{BB962C8B-B14F-4D97-AF65-F5344CB8AC3E}">
        <p14:creationId xmlns:p14="http://schemas.microsoft.com/office/powerpoint/2010/main" val="372788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Starting a Company in Korea by Slidesgo">
  <a:themeElements>
    <a:clrScheme name="Simple Light">
      <a:dk1>
        <a:srgbClr val="212121"/>
      </a:dk1>
      <a:lt1>
        <a:srgbClr val="FFFFFF"/>
      </a:lt1>
      <a:dk2>
        <a:srgbClr val="C1A480"/>
      </a:dk2>
      <a:lt2>
        <a:srgbClr val="F3F4ED"/>
      </a:lt2>
      <a:accent1>
        <a:srgbClr val="4E4E4E"/>
      </a:accent1>
      <a:accent2>
        <a:srgbClr val="D3C1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1276</Words>
  <Application>Microsoft Macintosh PowerPoint</Application>
  <PresentationFormat>Presentación en pantalla (16:9)</PresentationFormat>
  <Paragraphs>282</Paragraphs>
  <Slides>27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9" baseType="lpstr">
      <vt:lpstr>Anaheim</vt:lpstr>
      <vt:lpstr>Wingdings</vt:lpstr>
      <vt:lpstr>Arial</vt:lpstr>
      <vt:lpstr>Marcellus</vt:lpstr>
      <vt:lpstr>Bahnschrift</vt:lpstr>
      <vt:lpstr>Russo One</vt:lpstr>
      <vt:lpstr>Marion</vt:lpstr>
      <vt:lpstr>Apple Color Emoji</vt:lpstr>
      <vt:lpstr>Roboto Condensed Light</vt:lpstr>
      <vt:lpstr>Abadi MT Condensed Light</vt:lpstr>
      <vt:lpstr>Calibri</vt:lpstr>
      <vt:lpstr>Starting a Company in Korea by Slidesgo</vt:lpstr>
      <vt:lpstr>Buenas prácticas ganaderas en Magallanes. Desafíos futuros y alternativas de mejora.</vt:lpstr>
      <vt:lpstr>GENERALIDADES</vt:lpstr>
      <vt:lpstr>Legislación, normativa v/s manuales ?</vt:lpstr>
      <vt:lpstr>¿ Y si comenzamos a estimar el estado de las BPG ? </vt:lpstr>
      <vt:lpstr>¿ Datos previos para realizar estimaciones ? </vt:lpstr>
      <vt:lpstr>Pasos a seguir…..  </vt:lpstr>
      <vt:lpstr>Búsqueda de validez de los indicadores</vt:lpstr>
      <vt:lpstr>Búsqueda de validez de los indicadores</vt:lpstr>
      <vt:lpstr>Presentación de PowerPoint</vt:lpstr>
      <vt:lpstr>Nuestros primeros pasos en autoevaluación.</vt:lpstr>
      <vt:lpstr>Estimaciones de autoevaluación.</vt:lpstr>
      <vt:lpstr>Estimaciones preliminares Ítem alimentación e hidratación</vt:lpstr>
      <vt:lpstr>Comentarios alimentación e hidratación.</vt:lpstr>
      <vt:lpstr>Comentarios Item alimentación e hidratación.</vt:lpstr>
      <vt:lpstr> Estimaciones  preliminares  Ítem Salud </vt:lpstr>
      <vt:lpstr> Comentarios Item Salud.</vt:lpstr>
      <vt:lpstr> Comentarios Item Salud.</vt:lpstr>
      <vt:lpstr>Estimaciones preliminares Ítem Manejo y medio Ambiente</vt:lpstr>
      <vt:lpstr> Comentarios Item Manejo y medio ambiente.</vt:lpstr>
      <vt:lpstr>🐑 Estimaciones generales de cumplimiento (Preliminares)</vt:lpstr>
      <vt:lpstr>Desafíos futuros.</vt:lpstr>
      <vt:lpstr>Desafíos futuros.</vt:lpstr>
      <vt:lpstr>Desafíos futuros.</vt:lpstr>
      <vt:lpstr>Desafíos futuros.</vt:lpstr>
      <vt:lpstr>Sugerencias ?</vt:lpstr>
      <vt:lpstr>Buenas prácticas ganaderas en Magallanes. Desafíos futuros y alternativas de mejora.</vt:lpstr>
      <vt:lpstr>Desafíos futuros.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Buenas prácticas ganaderas en Magallanes. Desafíos futuros y alternativas de mejora.</dc:title>
  <dc:creator>Ricardo Echeverria Perez</dc:creator>
  <cp:lastModifiedBy>Ricardo Echeverria Perez</cp:lastModifiedBy>
  <cp:revision>24</cp:revision>
  <dcterms:created xsi:type="dcterms:W3CDTF">2022-08-17T19:34:37Z</dcterms:created>
  <dcterms:modified xsi:type="dcterms:W3CDTF">2022-08-19T16:06:15Z</dcterms:modified>
</cp:coreProperties>
</file>