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258" r:id="rId3"/>
    <p:sldId id="259" r:id="rId4"/>
    <p:sldId id="290" r:id="rId5"/>
    <p:sldId id="271" r:id="rId6"/>
    <p:sldId id="301" r:id="rId7"/>
    <p:sldId id="307" r:id="rId8"/>
    <p:sldId id="264" r:id="rId9"/>
    <p:sldId id="276" r:id="rId10"/>
    <p:sldId id="304" r:id="rId11"/>
    <p:sldId id="277" r:id="rId12"/>
    <p:sldId id="294" r:id="rId13"/>
    <p:sldId id="279" r:id="rId14"/>
    <p:sldId id="302" r:id="rId15"/>
    <p:sldId id="305" r:id="rId16"/>
    <p:sldId id="295" r:id="rId17"/>
    <p:sldId id="266" r:id="rId18"/>
    <p:sldId id="281" r:id="rId19"/>
    <p:sldId id="282" r:id="rId20"/>
    <p:sldId id="267" r:id="rId21"/>
    <p:sldId id="283" r:id="rId22"/>
    <p:sldId id="268" r:id="rId23"/>
    <p:sldId id="296" r:id="rId24"/>
    <p:sldId id="285" r:id="rId25"/>
    <p:sldId id="298" r:id="rId26"/>
    <p:sldId id="265" r:id="rId27"/>
    <p:sldId id="286" r:id="rId28"/>
    <p:sldId id="287" r:id="rId29"/>
    <p:sldId id="288" r:id="rId30"/>
    <p:sldId id="306" r:id="rId31"/>
    <p:sldId id="289" r:id="rId32"/>
    <p:sldId id="300" r:id="rId33"/>
    <p:sldId id="299" r:id="rId34"/>
    <p:sldId id="303" r:id="rId35"/>
    <p:sldId id="263" r:id="rId36"/>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A36"/>
    <a:srgbClr val="44AB34"/>
    <a:srgbClr val="5C8F54"/>
    <a:srgbClr val="96C020"/>
    <a:srgbClr val="AEB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BCDC07-735A-49AC-A543-09340D1ED7A4}" v="1" dt="2022-08-16T13:24:12.07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4019" autoAdjust="0"/>
  </p:normalViewPr>
  <p:slideViewPr>
    <p:cSldViewPr snapToGrid="0" snapToObjects="1" showGuides="1">
      <p:cViewPr varScale="1">
        <p:scale>
          <a:sx n="73" d="100"/>
          <a:sy n="73" d="100"/>
        </p:scale>
        <p:origin x="416"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Pablo Matte" userId="8ac886fe-18f4-42b1-a45c-fe744a6ddd16" providerId="ADAL" clId="{42BCDC07-735A-49AC-A543-09340D1ED7A4}"/>
    <pc:docChg chg="addSld delSld modSld">
      <pc:chgData name="Juan Pablo Matte" userId="8ac886fe-18f4-42b1-a45c-fe744a6ddd16" providerId="ADAL" clId="{42BCDC07-735A-49AC-A543-09340D1ED7A4}" dt="2022-08-16T13:24:22.396" v="4" actId="2696"/>
      <pc:docMkLst>
        <pc:docMk/>
      </pc:docMkLst>
      <pc:sldChg chg="add">
        <pc:chgData name="Juan Pablo Matte" userId="8ac886fe-18f4-42b1-a45c-fe744a6ddd16" providerId="ADAL" clId="{42BCDC07-735A-49AC-A543-09340D1ED7A4}" dt="2022-08-16T13:24:12.072" v="2"/>
        <pc:sldMkLst>
          <pc:docMk/>
          <pc:sldMk cId="1435967010" sldId="303"/>
        </pc:sldMkLst>
      </pc:sldChg>
      <pc:sldChg chg="new del">
        <pc:chgData name="Juan Pablo Matte" userId="8ac886fe-18f4-42b1-a45c-fe744a6ddd16" providerId="ADAL" clId="{42BCDC07-735A-49AC-A543-09340D1ED7A4}" dt="2022-08-16T13:24:22.396" v="4" actId="2696"/>
        <pc:sldMkLst>
          <pc:docMk/>
          <pc:sldMk cId="2455867175" sldId="308"/>
        </pc:sldMkLst>
      </pc:sldChg>
      <pc:sldChg chg="new del">
        <pc:chgData name="Juan Pablo Matte" userId="8ac886fe-18f4-42b1-a45c-fe744a6ddd16" providerId="ADAL" clId="{42BCDC07-735A-49AC-A543-09340D1ED7A4}" dt="2022-08-16T13:24:16.533" v="3" actId="2696"/>
        <pc:sldMkLst>
          <pc:docMk/>
          <pc:sldMk cId="365985485"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61AF3-F728-45C1-8551-84C6E05FDB16}" type="datetimeFigureOut">
              <a:rPr lang="es-419" smtClean="0"/>
              <a:t>16/8/2022</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2CD4D3-9E3A-4D21-AE09-4F580533F83E}" type="slidenum">
              <a:rPr lang="es-419" smtClean="0"/>
              <a:t>‹Nº›</a:t>
            </a:fld>
            <a:endParaRPr lang="es-419"/>
          </a:p>
        </p:txBody>
      </p:sp>
    </p:spTree>
    <p:extLst>
      <p:ext uri="{BB962C8B-B14F-4D97-AF65-F5344CB8AC3E}">
        <p14:creationId xmlns:p14="http://schemas.microsoft.com/office/powerpoint/2010/main" val="143211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ES_tradnl" b="1" dirty="0">
                <a:solidFill>
                  <a:srgbClr val="333A36"/>
                </a:solidFill>
                <a:latin typeface="Arial" charset="0"/>
                <a:ea typeface="Arial" charset="0"/>
                <a:cs typeface="Arial" charset="0"/>
              </a:rPr>
              <a:t>Agencia Nacional del Agua</a:t>
            </a:r>
            <a:r>
              <a:rPr lang="es-ES_tradnl" dirty="0">
                <a:solidFill>
                  <a:srgbClr val="333A36"/>
                </a:solidFill>
                <a:latin typeface="Arial" charset="0"/>
                <a:ea typeface="Arial" charset="0"/>
                <a:cs typeface="Arial" charset="0"/>
              </a:rPr>
              <a:t>:</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Organismo </a:t>
            </a:r>
            <a:r>
              <a:rPr lang="es-ES_tradnl" b="1" dirty="0">
                <a:solidFill>
                  <a:srgbClr val="333A36"/>
                </a:solidFill>
                <a:latin typeface="Arial" charset="0"/>
                <a:ea typeface="Arial" charset="0"/>
                <a:cs typeface="Arial" charset="0"/>
              </a:rPr>
              <a:t>autónomo</a:t>
            </a:r>
            <a:r>
              <a:rPr lang="es-ES_tradnl" dirty="0">
                <a:solidFill>
                  <a:srgbClr val="333A36"/>
                </a:solidFill>
                <a:latin typeface="Arial" charset="0"/>
                <a:ea typeface="Arial" charset="0"/>
                <a:cs typeface="Arial" charset="0"/>
              </a:rPr>
              <a:t>, desconcentrado y con personalidad jurídica.</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Tiene funciones de </a:t>
            </a:r>
            <a:r>
              <a:rPr lang="es-ES_tradnl" b="1" dirty="0">
                <a:solidFill>
                  <a:srgbClr val="333A36"/>
                </a:solidFill>
                <a:latin typeface="Arial" charset="0"/>
                <a:ea typeface="Arial" charset="0"/>
                <a:cs typeface="Arial" charset="0"/>
              </a:rPr>
              <a:t>coordinación</a:t>
            </a:r>
            <a:r>
              <a:rPr lang="es-ES_tradnl" dirty="0">
                <a:solidFill>
                  <a:srgbClr val="333A36"/>
                </a:solidFill>
                <a:latin typeface="Arial" charset="0"/>
                <a:ea typeface="Arial" charset="0"/>
                <a:cs typeface="Arial" charset="0"/>
              </a:rPr>
              <a:t> y </a:t>
            </a:r>
            <a:r>
              <a:rPr lang="es-ES_tradnl" b="1" dirty="0">
                <a:solidFill>
                  <a:srgbClr val="333A36"/>
                </a:solidFill>
                <a:latin typeface="Arial" charset="0"/>
                <a:ea typeface="Arial" charset="0"/>
                <a:cs typeface="Arial" charset="0"/>
              </a:rPr>
              <a:t>fiscalización</a:t>
            </a:r>
            <a:r>
              <a:rPr lang="es-ES_tradnl" dirty="0">
                <a:solidFill>
                  <a:srgbClr val="333A36"/>
                </a:solidFill>
                <a:latin typeface="Arial" charset="0"/>
                <a:ea typeface="Arial" charset="0"/>
                <a:cs typeface="Arial" charset="0"/>
              </a:rPr>
              <a:t> en materia de aguas.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Otorga, revisa, modifica y revoca las </a:t>
            </a:r>
            <a:r>
              <a:rPr lang="es-ES_tradnl" b="1" dirty="0">
                <a:solidFill>
                  <a:srgbClr val="333A36"/>
                </a:solidFill>
                <a:latin typeface="Arial" charset="0"/>
                <a:ea typeface="Arial" charset="0"/>
                <a:cs typeface="Arial" charset="0"/>
              </a:rPr>
              <a:t>autorizaciones de uso de aguas</a:t>
            </a:r>
            <a:r>
              <a:rPr lang="es-ES_tradnl" dirty="0">
                <a:solidFill>
                  <a:srgbClr val="333A36"/>
                </a:solidFill>
                <a:latin typeface="Arial" charset="0"/>
                <a:ea typeface="Arial" charset="0"/>
                <a:cs typeface="Arial" charset="0"/>
              </a:rPr>
              <a:t>.</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Velar por el cumplimiento de la Política Hídrica Nacional </a:t>
            </a:r>
          </a:p>
          <a:p>
            <a:endParaRPr lang="es-CL" dirty="0"/>
          </a:p>
          <a:p>
            <a:pPr algn="just"/>
            <a:r>
              <a:rPr lang="es-ES_tradnl" b="1" dirty="0">
                <a:solidFill>
                  <a:srgbClr val="333A36"/>
                </a:solidFill>
                <a:latin typeface="Arial" charset="0"/>
                <a:ea typeface="Arial" charset="0"/>
                <a:cs typeface="Arial" charset="0"/>
              </a:rPr>
              <a:t>Consejos de Cuencas</a:t>
            </a:r>
            <a:r>
              <a:rPr lang="es-ES_tradnl" dirty="0">
                <a:solidFill>
                  <a:srgbClr val="333A36"/>
                </a:solidFill>
                <a:latin typeface="Arial" charset="0"/>
                <a:ea typeface="Arial" charset="0"/>
                <a:cs typeface="Arial" charset="0"/>
              </a:rPr>
              <a:t>:</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Son los responsables de la administración de las aguas.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A través de estos órganos se busca asegurar una </a:t>
            </a:r>
            <a:r>
              <a:rPr lang="es-ES_tradnl" b="1" dirty="0">
                <a:solidFill>
                  <a:srgbClr val="333A36"/>
                </a:solidFill>
                <a:latin typeface="Arial" charset="0"/>
                <a:ea typeface="Arial" charset="0"/>
                <a:cs typeface="Arial" charset="0"/>
              </a:rPr>
              <a:t>gobernanza participativa </a:t>
            </a:r>
            <a:r>
              <a:rPr lang="es-ES_tradnl" dirty="0">
                <a:solidFill>
                  <a:srgbClr val="333A36"/>
                </a:solidFill>
                <a:latin typeface="Arial" charset="0"/>
                <a:ea typeface="Arial" charset="0"/>
                <a:cs typeface="Arial" charset="0"/>
              </a:rPr>
              <a:t>y </a:t>
            </a:r>
            <a:r>
              <a:rPr lang="es-ES_tradnl" b="1" dirty="0">
                <a:solidFill>
                  <a:srgbClr val="333A36"/>
                </a:solidFill>
                <a:latin typeface="Arial" charset="0"/>
                <a:ea typeface="Arial" charset="0"/>
                <a:cs typeface="Arial" charset="0"/>
              </a:rPr>
              <a:t>descentralizada</a:t>
            </a:r>
            <a:r>
              <a:rPr lang="es-ES_tradnl" dirty="0">
                <a:solidFill>
                  <a:srgbClr val="333A36"/>
                </a:solidFill>
                <a:latin typeface="Arial" charset="0"/>
                <a:ea typeface="Arial" charset="0"/>
                <a:cs typeface="Arial" charset="0"/>
              </a:rPr>
              <a:t>.</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Son órgano colegiado compuesto por:</a:t>
            </a:r>
          </a:p>
          <a:p>
            <a:pPr marL="554038" indent="-285750" algn="just">
              <a:buFontTx/>
              <a:buChar char="-"/>
            </a:pPr>
            <a:r>
              <a:rPr lang="es-ES_tradnl" dirty="0">
                <a:solidFill>
                  <a:srgbClr val="333A36"/>
                </a:solidFill>
                <a:latin typeface="Arial" charset="0"/>
                <a:ea typeface="Arial" charset="0"/>
                <a:cs typeface="Arial" charset="0"/>
              </a:rPr>
              <a:t>Representante de los titulares de autorizaciones de aguas.</a:t>
            </a:r>
          </a:p>
          <a:p>
            <a:pPr marL="554038" indent="-285750" algn="just">
              <a:buFontTx/>
              <a:buChar char="-"/>
            </a:pPr>
            <a:r>
              <a:rPr lang="es-ES_tradnl" dirty="0">
                <a:solidFill>
                  <a:srgbClr val="333A36"/>
                </a:solidFill>
                <a:latin typeface="Arial" charset="0"/>
                <a:ea typeface="Arial" charset="0"/>
                <a:cs typeface="Arial" charset="0"/>
              </a:rPr>
              <a:t>Organismos de la sociedad civil (ej. </a:t>
            </a:r>
            <a:r>
              <a:rPr lang="es-ES_tradnl" dirty="0" err="1">
                <a:solidFill>
                  <a:srgbClr val="333A36"/>
                </a:solidFill>
                <a:latin typeface="Arial" charset="0"/>
                <a:ea typeface="Arial" charset="0"/>
                <a:cs typeface="Arial" charset="0"/>
              </a:rPr>
              <a:t>ONGs</a:t>
            </a:r>
            <a:r>
              <a:rPr lang="es-ES_tradnl" dirty="0">
                <a:solidFill>
                  <a:srgbClr val="333A36"/>
                </a:solidFill>
                <a:latin typeface="Arial" charset="0"/>
                <a:ea typeface="Arial" charset="0"/>
                <a:cs typeface="Arial" charset="0"/>
              </a:rPr>
              <a:t>)</a:t>
            </a:r>
          </a:p>
          <a:p>
            <a:pPr marL="554038" indent="-285750" algn="just">
              <a:buFontTx/>
              <a:buChar char="-"/>
            </a:pPr>
            <a:r>
              <a:rPr lang="es-ES_tradnl" dirty="0">
                <a:solidFill>
                  <a:srgbClr val="333A36"/>
                </a:solidFill>
                <a:latin typeface="Arial" charset="0"/>
                <a:ea typeface="Arial" charset="0"/>
                <a:cs typeface="Arial" charset="0"/>
              </a:rPr>
              <a:t>Representante de entidades autónomas con presencia en la cuenca</a:t>
            </a:r>
          </a:p>
          <a:p>
            <a:pPr algn="just"/>
            <a:endParaRPr lang="es-ES_tradnl" b="0" dirty="0">
              <a:solidFill>
                <a:srgbClr val="333A36"/>
              </a:solidFill>
              <a:latin typeface="Arial" charset="0"/>
              <a:ea typeface="Arial" charset="0"/>
              <a:cs typeface="Arial" charset="0"/>
            </a:endParaRPr>
          </a:p>
          <a:p>
            <a:pPr algn="just"/>
            <a:r>
              <a:rPr lang="es-ES_tradnl" b="1" dirty="0">
                <a:solidFill>
                  <a:srgbClr val="333A36"/>
                </a:solidFill>
                <a:latin typeface="Arial" charset="0"/>
                <a:ea typeface="Arial" charset="0"/>
                <a:cs typeface="Arial" charset="0"/>
              </a:rPr>
              <a:t>Gobiernos Regionales y Comunas autónomas </a:t>
            </a:r>
            <a:r>
              <a:rPr lang="es-ES_tradnl" dirty="0">
                <a:solidFill>
                  <a:srgbClr val="333A36"/>
                </a:solidFill>
                <a:latin typeface="Arial" charset="0"/>
                <a:ea typeface="Arial" charset="0"/>
                <a:cs typeface="Arial" charset="0"/>
              </a:rPr>
              <a:t>tendrán competencias en materia de aguas: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Planificación, ordenamiento territorial y manejo integrado de cuencas.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Crear y aprobar planes de manejo integrado de cuencas.</a:t>
            </a:r>
          </a:p>
          <a:p>
            <a:pPr marL="268288" indent="0" algn="just">
              <a:buFontTx/>
              <a:buNone/>
            </a:pPr>
            <a:endParaRPr lang="es-ES_tradnl" dirty="0">
              <a:solidFill>
                <a:srgbClr val="333A36"/>
              </a:solidFill>
              <a:latin typeface="Arial" charset="0"/>
              <a:ea typeface="Arial" charset="0"/>
              <a:cs typeface="Arial" charset="0"/>
            </a:endParaRPr>
          </a:p>
          <a:p>
            <a:endParaRPr lang="es-CL" dirty="0"/>
          </a:p>
        </p:txBody>
      </p:sp>
      <p:sp>
        <p:nvSpPr>
          <p:cNvPr id="4" name="Marcador de número de diapositiva 3"/>
          <p:cNvSpPr>
            <a:spLocks noGrp="1"/>
          </p:cNvSpPr>
          <p:nvPr>
            <p:ph type="sldNum" sz="quarter" idx="5"/>
          </p:nvPr>
        </p:nvSpPr>
        <p:spPr/>
        <p:txBody>
          <a:bodyPr/>
          <a:lstStyle/>
          <a:p>
            <a:fld id="{232CD4D3-9E3A-4D21-AE09-4F580533F83E}" type="slidenum">
              <a:rPr lang="es-419" smtClean="0"/>
              <a:t>5</a:t>
            </a:fld>
            <a:endParaRPr lang="es-419"/>
          </a:p>
        </p:txBody>
      </p:sp>
    </p:spTree>
    <p:extLst>
      <p:ext uri="{BB962C8B-B14F-4D97-AF65-F5344CB8AC3E}">
        <p14:creationId xmlns:p14="http://schemas.microsoft.com/office/powerpoint/2010/main" val="2116385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22</a:t>
            </a:fld>
            <a:endParaRPr lang="es-419"/>
          </a:p>
        </p:txBody>
      </p:sp>
    </p:spTree>
    <p:extLst>
      <p:ext uri="{BB962C8B-B14F-4D97-AF65-F5344CB8AC3E}">
        <p14:creationId xmlns:p14="http://schemas.microsoft.com/office/powerpoint/2010/main" val="2181305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lgn="just">
              <a:spcAft>
                <a:spcPts val="600"/>
              </a:spcAft>
              <a:buFont typeface="Arial" panose="020B0604020202020204" pitchFamily="34" charset="0"/>
              <a:buNone/>
            </a:pPr>
            <a:r>
              <a:rPr lang="es-CL" sz="1200" dirty="0">
                <a:solidFill>
                  <a:srgbClr val="333A36"/>
                </a:solidFill>
                <a:latin typeface="Arial" charset="0"/>
                <a:ea typeface="Arial" charset="0"/>
                <a:cs typeface="Arial" charset="0"/>
              </a:rPr>
              <a:t>*La forma en que se ejerzan estos derechos pueden provocar una serie de limitaciones a la actividad agrícola si se interpreta que dicha actividad atenta contra esos derechos.</a:t>
            </a:r>
          </a:p>
          <a:p>
            <a:pPr marL="0" indent="0" algn="just">
              <a:spcAft>
                <a:spcPts val="600"/>
              </a:spcAft>
              <a:buFont typeface="Arial" panose="020B0604020202020204" pitchFamily="34" charset="0"/>
              <a:buNone/>
            </a:pPr>
            <a:r>
              <a:rPr lang="es-CL" sz="1200" dirty="0">
                <a:solidFill>
                  <a:srgbClr val="333A36"/>
                </a:solidFill>
                <a:latin typeface="Arial" charset="0"/>
                <a:ea typeface="Arial" charset="0"/>
                <a:cs typeface="Arial" charset="0"/>
              </a:rPr>
              <a:t>**Esto podría resultar en una sobre judicialización por conflictos ambientales entre la “naturaleza” y muchos agricultores.</a:t>
            </a:r>
            <a:endParaRPr lang="es-ES_tradnl" sz="1200" dirty="0">
              <a:solidFill>
                <a:srgbClr val="333A36"/>
              </a:solidFill>
              <a:latin typeface="Arial" charset="0"/>
              <a:ea typeface="Arial" charset="0"/>
              <a:cs typeface="Arial" charset="0"/>
            </a:endParaRPr>
          </a:p>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27</a:t>
            </a:fld>
            <a:endParaRPr lang="es-419"/>
          </a:p>
        </p:txBody>
      </p:sp>
    </p:spTree>
    <p:extLst>
      <p:ext uri="{BB962C8B-B14F-4D97-AF65-F5344CB8AC3E}">
        <p14:creationId xmlns:p14="http://schemas.microsoft.com/office/powerpoint/2010/main" val="2364066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r>
              <a:rPr lang="es-CL" sz="1200" dirty="0">
                <a:solidFill>
                  <a:srgbClr val="333A36"/>
                </a:solidFill>
                <a:latin typeface="Arial" charset="0"/>
                <a:ea typeface="Arial" charset="0"/>
                <a:cs typeface="Arial" charset="0"/>
              </a:rPr>
              <a:t>El estado tendría el deber de proteger a todos los animales, incluyendo a aquellos en que el mismo Estado establece formas para su erradicación (plagas).</a:t>
            </a:r>
          </a:p>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29</a:t>
            </a:fld>
            <a:endParaRPr lang="es-419"/>
          </a:p>
        </p:txBody>
      </p:sp>
    </p:spTree>
    <p:extLst>
      <p:ext uri="{BB962C8B-B14F-4D97-AF65-F5344CB8AC3E}">
        <p14:creationId xmlns:p14="http://schemas.microsoft.com/office/powerpoint/2010/main" val="374167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r>
              <a:rPr lang="es-CL" sz="1200" dirty="0">
                <a:solidFill>
                  <a:srgbClr val="333A36"/>
                </a:solidFill>
                <a:latin typeface="Arial" charset="0"/>
                <a:ea typeface="Arial" charset="0"/>
                <a:cs typeface="Arial" charset="0"/>
              </a:rPr>
              <a:t>El estado tendría el deber de proteger a todos los animales, incluyendo a aquellos en que el mismo Estado establece formas para su erradicación (plagas).</a:t>
            </a:r>
          </a:p>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30</a:t>
            </a:fld>
            <a:endParaRPr lang="es-419"/>
          </a:p>
        </p:txBody>
      </p:sp>
    </p:spTree>
    <p:extLst>
      <p:ext uri="{BB962C8B-B14F-4D97-AF65-F5344CB8AC3E}">
        <p14:creationId xmlns:p14="http://schemas.microsoft.com/office/powerpoint/2010/main" val="122179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32CD4D3-9E3A-4D21-AE09-4F580533F83E}" type="slidenum">
              <a:rPr lang="es-419" smtClean="0"/>
              <a:t>31</a:t>
            </a:fld>
            <a:endParaRPr lang="es-419"/>
          </a:p>
        </p:txBody>
      </p:sp>
    </p:spTree>
    <p:extLst>
      <p:ext uri="{BB962C8B-B14F-4D97-AF65-F5344CB8AC3E}">
        <p14:creationId xmlns:p14="http://schemas.microsoft.com/office/powerpoint/2010/main" val="558289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*Esto</a:t>
            </a:r>
            <a:r>
              <a:rPr lang="es-ES" baseline="0" dirty="0"/>
              <a:t> puede desincentivar la inversión al provocar que los inversionistas pierdan el control respecto de la dirección de </a:t>
            </a:r>
            <a:r>
              <a:rPr lang="es-ES" baseline="0"/>
              <a:t>la empresa.</a:t>
            </a:r>
            <a:endParaRPr lang="es-CL" sz="1200" dirty="0">
              <a:solidFill>
                <a:srgbClr val="333A36"/>
              </a:solidFill>
              <a:latin typeface="Arial" charset="0"/>
              <a:ea typeface="Arial" charset="0"/>
              <a:cs typeface="Arial" charset="0"/>
            </a:endParaRPr>
          </a:p>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32</a:t>
            </a:fld>
            <a:endParaRPr lang="es-419"/>
          </a:p>
        </p:txBody>
      </p:sp>
    </p:spTree>
    <p:extLst>
      <p:ext uri="{BB962C8B-B14F-4D97-AF65-F5344CB8AC3E}">
        <p14:creationId xmlns:p14="http://schemas.microsoft.com/office/powerpoint/2010/main" val="2379167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t>
            </a:r>
            <a:r>
              <a:rPr lang="es-CL" sz="1200" dirty="0">
                <a:solidFill>
                  <a:srgbClr val="333A36"/>
                </a:solidFill>
                <a:latin typeface="Arial" charset="0"/>
                <a:ea typeface="Arial" charset="0"/>
                <a:cs typeface="Arial" charset="0"/>
              </a:rPr>
              <a:t>El estado tendría el deber de proteger a todos los animales, incluyendo a aquellos en que el mismo Estado establece formas para su erradicación (plagas).</a:t>
            </a:r>
          </a:p>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33</a:t>
            </a:fld>
            <a:endParaRPr lang="es-419"/>
          </a:p>
        </p:txBody>
      </p:sp>
    </p:spTree>
    <p:extLst>
      <p:ext uri="{BB962C8B-B14F-4D97-AF65-F5344CB8AC3E}">
        <p14:creationId xmlns:p14="http://schemas.microsoft.com/office/powerpoint/2010/main" val="3436447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CD4D3-9E3A-4D21-AE09-4F580533F83E}" type="slidenum">
              <a:rPr kumimoji="0" lang="es-419"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419"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827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232CD4D3-9E3A-4D21-AE09-4F580533F83E}" type="slidenum">
              <a:rPr lang="es-419" smtClean="0"/>
              <a:t>8</a:t>
            </a:fld>
            <a:endParaRPr lang="es-419"/>
          </a:p>
        </p:txBody>
      </p:sp>
    </p:spTree>
    <p:extLst>
      <p:ext uri="{BB962C8B-B14F-4D97-AF65-F5344CB8AC3E}">
        <p14:creationId xmlns:p14="http://schemas.microsoft.com/office/powerpoint/2010/main" val="1432013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12</a:t>
            </a:fld>
            <a:endParaRPr lang="es-419"/>
          </a:p>
        </p:txBody>
      </p:sp>
    </p:spTree>
    <p:extLst>
      <p:ext uri="{BB962C8B-B14F-4D97-AF65-F5344CB8AC3E}">
        <p14:creationId xmlns:p14="http://schemas.microsoft.com/office/powerpoint/2010/main" val="3124949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*Son privilegios porque son atribuciones que</a:t>
            </a:r>
            <a:r>
              <a:rPr lang="es-ES" baseline="0" dirty="0"/>
              <a:t> no se otorgan para la nación en un plano de igualdad, sino que nace a través de su origen étnico.</a:t>
            </a:r>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13</a:t>
            </a:fld>
            <a:endParaRPr lang="es-419"/>
          </a:p>
        </p:txBody>
      </p:sp>
    </p:spTree>
    <p:extLst>
      <p:ext uri="{BB962C8B-B14F-4D97-AF65-F5344CB8AC3E}">
        <p14:creationId xmlns:p14="http://schemas.microsoft.com/office/powerpoint/2010/main" val="242143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*Son privilegios porque son atribuciones que</a:t>
            </a:r>
            <a:r>
              <a:rPr lang="es-ES" baseline="0" dirty="0"/>
              <a:t> no se otorgan para la nación en un plano de igualdad, sino que nace a través de su origen étnico.</a:t>
            </a:r>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14</a:t>
            </a:fld>
            <a:endParaRPr lang="es-419"/>
          </a:p>
        </p:txBody>
      </p:sp>
    </p:spTree>
    <p:extLst>
      <p:ext uri="{BB962C8B-B14F-4D97-AF65-F5344CB8AC3E}">
        <p14:creationId xmlns:p14="http://schemas.microsoft.com/office/powerpoint/2010/main" val="138824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*Son privilegios porque son atribuciones que</a:t>
            </a:r>
            <a:r>
              <a:rPr lang="es-ES" baseline="0" dirty="0"/>
              <a:t> no se otorgan para la nación en un plano de igualdad, sino que nace a través de su origen étnico.</a:t>
            </a:r>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15</a:t>
            </a:fld>
            <a:endParaRPr lang="es-419"/>
          </a:p>
        </p:txBody>
      </p:sp>
    </p:spTree>
    <p:extLst>
      <p:ext uri="{BB962C8B-B14F-4D97-AF65-F5344CB8AC3E}">
        <p14:creationId xmlns:p14="http://schemas.microsoft.com/office/powerpoint/2010/main" val="229893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*Son privilegios porque son atribuciones que</a:t>
            </a:r>
            <a:r>
              <a:rPr lang="es-ES" baseline="0" dirty="0"/>
              <a:t> no se otorgan para la nación en un plano de igualdad, sino que nace a través de su origen étnico.</a:t>
            </a:r>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16</a:t>
            </a:fld>
            <a:endParaRPr lang="es-419"/>
          </a:p>
        </p:txBody>
      </p:sp>
    </p:spTree>
    <p:extLst>
      <p:ext uri="{BB962C8B-B14F-4D97-AF65-F5344CB8AC3E}">
        <p14:creationId xmlns:p14="http://schemas.microsoft.com/office/powerpoint/2010/main" val="279115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*Si bien,</a:t>
            </a:r>
            <a:r>
              <a:rPr lang="es-ES" baseline="0" dirty="0"/>
              <a:t> existen fallo de tribunales que hablan del justo precio, este concepto no es vinculante para otros fallos ni para los legisladores que pueden establecer en las leyes de expropiación formulas para obtener dicho precio que se alejen del precio de mercado.</a:t>
            </a:r>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19</a:t>
            </a:fld>
            <a:endParaRPr lang="es-419"/>
          </a:p>
        </p:txBody>
      </p:sp>
    </p:spTree>
    <p:extLst>
      <p:ext uri="{BB962C8B-B14F-4D97-AF65-F5344CB8AC3E}">
        <p14:creationId xmlns:p14="http://schemas.microsoft.com/office/powerpoint/2010/main" val="344769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200" dirty="0">
                <a:solidFill>
                  <a:srgbClr val="333A36"/>
                </a:solidFill>
                <a:latin typeface="Arial" charset="0"/>
                <a:ea typeface="Arial" charset="0"/>
                <a:cs typeface="Arial" charset="0"/>
              </a:rPr>
              <a:t>*Podría traducirse en la prohibición por parte del Estado de producir ciertos alimentos que no cumplan con los lineamientos del gobierno de turno.</a:t>
            </a:r>
          </a:p>
          <a:p>
            <a:endParaRPr lang="es-419" dirty="0"/>
          </a:p>
        </p:txBody>
      </p:sp>
      <p:sp>
        <p:nvSpPr>
          <p:cNvPr id="4" name="Marcador de número de diapositiva 3"/>
          <p:cNvSpPr>
            <a:spLocks noGrp="1"/>
          </p:cNvSpPr>
          <p:nvPr>
            <p:ph type="sldNum" sz="quarter" idx="10"/>
          </p:nvPr>
        </p:nvSpPr>
        <p:spPr/>
        <p:txBody>
          <a:bodyPr/>
          <a:lstStyle/>
          <a:p>
            <a:fld id="{232CD4D3-9E3A-4D21-AE09-4F580533F83E}" type="slidenum">
              <a:rPr lang="es-419" smtClean="0"/>
              <a:t>21</a:t>
            </a:fld>
            <a:endParaRPr lang="es-419"/>
          </a:p>
        </p:txBody>
      </p:sp>
    </p:spTree>
    <p:extLst>
      <p:ext uri="{BB962C8B-B14F-4D97-AF65-F5344CB8AC3E}">
        <p14:creationId xmlns:p14="http://schemas.microsoft.com/office/powerpoint/2010/main" val="2789220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134988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1185702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1604804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156971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34573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186602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404119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169850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29222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8781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8726584-B7CA-4B48-9B1E-93EC22D3D942}" type="datetimeFigureOut">
              <a:rPr lang="es-ES_tradnl" smtClean="0"/>
              <a:t>16/08/2022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63829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26584-B7CA-4B48-9B1E-93EC22D3D942}" type="datetimeFigureOut">
              <a:rPr lang="es-ES_tradnl" smtClean="0"/>
              <a:t>16/08/2022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3B7C9-3314-7345-BAEC-1020F6029151}" type="slidenum">
              <a:rPr lang="es-ES_tradnl" smtClean="0"/>
              <a:t>‹Nº›</a:t>
            </a:fld>
            <a:endParaRPr lang="es-ES_tradnl"/>
          </a:p>
        </p:txBody>
      </p:sp>
    </p:spTree>
    <p:extLst>
      <p:ext uri="{BB962C8B-B14F-4D97-AF65-F5344CB8AC3E}">
        <p14:creationId xmlns:p14="http://schemas.microsoft.com/office/powerpoint/2010/main" val="272620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fif"/><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50003" y="707605"/>
            <a:ext cx="1182413" cy="1070395"/>
          </a:xfrm>
          <a:prstGeom prst="rect">
            <a:avLst/>
          </a:prstGeom>
        </p:spPr>
      </p:pic>
      <p:sp>
        <p:nvSpPr>
          <p:cNvPr id="3" name="CuadroTexto 2"/>
          <p:cNvSpPr txBox="1"/>
          <p:nvPr/>
        </p:nvSpPr>
        <p:spPr>
          <a:xfrm>
            <a:off x="603348" y="4351496"/>
            <a:ext cx="3383517" cy="1477328"/>
          </a:xfrm>
          <a:prstGeom prst="rect">
            <a:avLst/>
          </a:prstGeom>
          <a:noFill/>
        </p:spPr>
        <p:txBody>
          <a:bodyPr wrap="square" rtlCol="0">
            <a:spAutoFit/>
          </a:bodyPr>
          <a:lstStyle/>
          <a:p>
            <a:pPr>
              <a:lnSpc>
                <a:spcPts val="3600"/>
              </a:lnSpc>
            </a:pPr>
            <a:r>
              <a:rPr lang="es-ES_tradnl" sz="3600" b="1" dirty="0">
                <a:solidFill>
                  <a:schemeClr val="bg1"/>
                </a:solidFill>
                <a:latin typeface="Arial" charset="0"/>
                <a:ea typeface="Arial" charset="0"/>
                <a:cs typeface="Arial" charset="0"/>
              </a:rPr>
              <a:t>La agricultura en el Proceso</a:t>
            </a:r>
          </a:p>
          <a:p>
            <a:pPr>
              <a:lnSpc>
                <a:spcPts val="3600"/>
              </a:lnSpc>
            </a:pPr>
            <a:r>
              <a:rPr lang="es-ES_tradnl" sz="3600" b="1" dirty="0">
                <a:solidFill>
                  <a:schemeClr val="bg1"/>
                </a:solidFill>
                <a:latin typeface="Arial" charset="0"/>
                <a:ea typeface="Arial" charset="0"/>
                <a:cs typeface="Arial" charset="0"/>
              </a:rPr>
              <a:t>Constituyente</a:t>
            </a:r>
          </a:p>
        </p:txBody>
      </p:sp>
      <p:cxnSp>
        <p:nvCxnSpPr>
          <p:cNvPr id="14" name="Conector recto 13"/>
          <p:cNvCxnSpPr/>
          <p:nvPr/>
        </p:nvCxnSpPr>
        <p:spPr>
          <a:xfrm flipH="1">
            <a:off x="650004" y="4115972"/>
            <a:ext cx="303807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a:off x="650004" y="5977144"/>
            <a:ext cx="3038076"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427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sp>
        <p:nvSpPr>
          <p:cNvPr id="27" name="CuadroTexto 26"/>
          <p:cNvSpPr txBox="1"/>
          <p:nvPr/>
        </p:nvSpPr>
        <p:spPr>
          <a:xfrm>
            <a:off x="438087" y="1209096"/>
            <a:ext cx="6161496" cy="1022139"/>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Pueblos indígenas en Magallanes.</a:t>
            </a:r>
          </a:p>
        </p:txBody>
      </p:sp>
      <p:sp>
        <p:nvSpPr>
          <p:cNvPr id="10" name="CuadroTexto 9">
            <a:extLst>
              <a:ext uri="{FF2B5EF4-FFF2-40B4-BE49-F238E27FC236}">
                <a16:creationId xmlns:a16="http://schemas.microsoft.com/office/drawing/2014/main" id="{9F57688C-355A-1368-5FA4-C0517133305B}"/>
              </a:ext>
            </a:extLst>
          </p:cNvPr>
          <p:cNvSpPr txBox="1"/>
          <p:nvPr/>
        </p:nvSpPr>
        <p:spPr>
          <a:xfrm>
            <a:off x="438087" y="2721755"/>
            <a:ext cx="4652387" cy="3693319"/>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Según la encuesta CASEN del año 2020, un 20,4% de la población de la región pertenece a un pueblo indígena.</a:t>
            </a:r>
          </a:p>
          <a:p>
            <a:pPr algn="just"/>
            <a:endParaRPr lang="es-ES_tradnl"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19% Mapuche ~ </a:t>
            </a:r>
            <a:r>
              <a:rPr lang="es-ES_tradnl" b="1" dirty="0">
                <a:solidFill>
                  <a:srgbClr val="333A36"/>
                </a:solidFill>
                <a:latin typeface="Arial" charset="0"/>
                <a:ea typeface="Arial" charset="0"/>
                <a:cs typeface="Arial" charset="0"/>
              </a:rPr>
              <a:t>31.000</a:t>
            </a:r>
            <a:r>
              <a:rPr lang="es-ES_tradnl" dirty="0">
                <a:solidFill>
                  <a:srgbClr val="333A36"/>
                </a:solidFill>
                <a:latin typeface="Arial" charset="0"/>
                <a:ea typeface="Arial" charset="0"/>
                <a:cs typeface="Arial" charset="0"/>
              </a:rPr>
              <a:t> habitantes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&lt; 1% </a:t>
            </a:r>
            <a:r>
              <a:rPr lang="es-ES_tradnl" dirty="0" err="1">
                <a:solidFill>
                  <a:srgbClr val="333A36"/>
                </a:solidFill>
                <a:latin typeface="Arial" charset="0"/>
                <a:ea typeface="Arial" charset="0"/>
                <a:cs typeface="Arial" charset="0"/>
              </a:rPr>
              <a:t>Aymara</a:t>
            </a:r>
            <a:r>
              <a:rPr lang="es-ES_tradnl" dirty="0">
                <a:solidFill>
                  <a:srgbClr val="333A36"/>
                </a:solidFill>
                <a:latin typeface="Arial" charset="0"/>
                <a:ea typeface="Arial" charset="0"/>
                <a:cs typeface="Arial" charset="0"/>
              </a:rPr>
              <a:t> ~ </a:t>
            </a:r>
            <a:r>
              <a:rPr lang="es-ES_tradnl" b="1" dirty="0">
                <a:solidFill>
                  <a:srgbClr val="333A36"/>
                </a:solidFill>
                <a:latin typeface="Arial" charset="0"/>
                <a:ea typeface="Arial" charset="0"/>
                <a:cs typeface="Arial" charset="0"/>
              </a:rPr>
              <a:t>1.600</a:t>
            </a:r>
            <a:r>
              <a:rPr lang="es-ES_tradnl" dirty="0">
                <a:solidFill>
                  <a:srgbClr val="333A36"/>
                </a:solidFill>
                <a:latin typeface="Arial" charset="0"/>
                <a:ea typeface="Arial" charset="0"/>
                <a:cs typeface="Arial" charset="0"/>
              </a:rPr>
              <a:t> habitantes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&lt; 1% Yagán ~ </a:t>
            </a:r>
            <a:r>
              <a:rPr lang="es-ES_tradnl" b="1" dirty="0">
                <a:solidFill>
                  <a:srgbClr val="333A36"/>
                </a:solidFill>
                <a:latin typeface="Arial" charset="0"/>
                <a:ea typeface="Arial" charset="0"/>
                <a:cs typeface="Arial" charset="0"/>
              </a:rPr>
              <a:t>1.600</a:t>
            </a:r>
            <a:r>
              <a:rPr lang="es-ES_tradnl" dirty="0">
                <a:solidFill>
                  <a:srgbClr val="333A36"/>
                </a:solidFill>
                <a:latin typeface="Arial" charset="0"/>
                <a:ea typeface="Arial" charset="0"/>
                <a:cs typeface="Arial" charset="0"/>
              </a:rPr>
              <a:t> habitantes</a:t>
            </a:r>
          </a:p>
          <a:p>
            <a:pPr marL="285750" indent="-285750" algn="just">
              <a:buFont typeface="Arial" panose="020B0604020202020204" pitchFamily="34" charset="0"/>
              <a:buChar char="•"/>
            </a:pPr>
            <a:r>
              <a:rPr lang="es-ES_tradnl" dirty="0">
                <a:solidFill>
                  <a:srgbClr val="333A36"/>
                </a:solidFill>
                <a:latin typeface="Arial" charset="0"/>
                <a:ea typeface="Arial" charset="0"/>
                <a:cs typeface="Arial" charset="0"/>
              </a:rPr>
              <a:t>&lt; 1% Kawésqar ~ </a:t>
            </a:r>
            <a:r>
              <a:rPr lang="es-ES_tradnl" b="1" dirty="0">
                <a:solidFill>
                  <a:srgbClr val="333A36"/>
                </a:solidFill>
                <a:latin typeface="Arial" charset="0"/>
                <a:ea typeface="Arial" charset="0"/>
                <a:cs typeface="Arial" charset="0"/>
              </a:rPr>
              <a:t>11.600</a:t>
            </a:r>
            <a:r>
              <a:rPr lang="es-ES_tradnl" dirty="0">
                <a:solidFill>
                  <a:srgbClr val="333A36"/>
                </a:solidFill>
                <a:latin typeface="Arial" charset="0"/>
                <a:ea typeface="Arial" charset="0"/>
                <a:cs typeface="Arial" charset="0"/>
              </a:rPr>
              <a:t> habitantes</a:t>
            </a:r>
          </a:p>
          <a:p>
            <a:pPr marL="285750" indent="-285750" algn="just">
              <a:buFont typeface="Arial" panose="020B0604020202020204" pitchFamily="34" charset="0"/>
              <a:buChar char="•"/>
            </a:pPr>
            <a:endParaRPr lang="es-ES_tradnl" dirty="0">
              <a:solidFill>
                <a:srgbClr val="333A36"/>
              </a:solidFill>
              <a:latin typeface="Arial" charset="0"/>
              <a:ea typeface="Arial" charset="0"/>
              <a:cs typeface="Arial" charset="0"/>
            </a:endParaRPr>
          </a:p>
          <a:p>
            <a:pPr algn="just"/>
            <a:r>
              <a:rPr lang="es-ES_tradnl" dirty="0">
                <a:solidFill>
                  <a:srgbClr val="333A36"/>
                </a:solidFill>
                <a:latin typeface="Arial" charset="0"/>
                <a:ea typeface="Arial" charset="0"/>
                <a:cs typeface="Arial" charset="0"/>
              </a:rPr>
              <a:t>Pueblos que habitaron la región antes de la llegada de los inmigrantes europeos: Pueblo Kawésqar, Yagán, </a:t>
            </a:r>
            <a:r>
              <a:rPr lang="es-ES_tradnl" dirty="0" err="1">
                <a:solidFill>
                  <a:srgbClr val="333A36"/>
                </a:solidFill>
                <a:latin typeface="Arial" charset="0"/>
                <a:ea typeface="Arial" charset="0"/>
                <a:cs typeface="Arial" charset="0"/>
              </a:rPr>
              <a:t>Selk’nam</a:t>
            </a:r>
            <a:r>
              <a:rPr lang="es-ES_tradnl" dirty="0">
                <a:solidFill>
                  <a:srgbClr val="333A36"/>
                </a:solidFill>
                <a:latin typeface="Arial" charset="0"/>
                <a:ea typeface="Arial" charset="0"/>
                <a:cs typeface="Arial" charset="0"/>
              </a:rPr>
              <a:t> y los </a:t>
            </a:r>
            <a:r>
              <a:rPr lang="es-ES_tradnl" dirty="0" err="1">
                <a:solidFill>
                  <a:srgbClr val="333A36"/>
                </a:solidFill>
                <a:latin typeface="Arial" charset="0"/>
                <a:ea typeface="Arial" charset="0"/>
                <a:cs typeface="Arial" charset="0"/>
              </a:rPr>
              <a:t>Aónikenk</a:t>
            </a:r>
            <a:endParaRPr lang="es-ES_tradnl" dirty="0">
              <a:solidFill>
                <a:srgbClr val="333A36"/>
              </a:solidFill>
              <a:latin typeface="Arial" charset="0"/>
              <a:ea typeface="Arial" charset="0"/>
              <a:cs typeface="Arial" charset="0"/>
            </a:endParaRPr>
          </a:p>
        </p:txBody>
      </p:sp>
      <p:cxnSp>
        <p:nvCxnSpPr>
          <p:cNvPr id="11" name="Conector recto 10"/>
          <p:cNvCxnSpPr/>
          <p:nvPr/>
        </p:nvCxnSpPr>
        <p:spPr>
          <a:xfrm flipV="1">
            <a:off x="6056795"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6669157" y="2451487"/>
            <a:ext cx="4919104" cy="3447098"/>
          </a:xfrm>
          <a:prstGeom prst="rect">
            <a:avLst/>
          </a:prstGeom>
          <a:noFill/>
        </p:spPr>
        <p:txBody>
          <a:bodyPr wrap="square" rtlCol="0">
            <a:spAutoFit/>
          </a:bodyPr>
          <a:lstStyle/>
          <a:p>
            <a:pPr algn="just"/>
            <a:r>
              <a:rPr lang="es-ES_tradnl" b="1" dirty="0">
                <a:solidFill>
                  <a:srgbClr val="333A36"/>
                </a:solidFill>
                <a:latin typeface="Arial" charset="0"/>
                <a:ea typeface="Arial" charset="0"/>
                <a:cs typeface="Arial" charset="0"/>
              </a:rPr>
              <a:t>¿Cuáles son los riesgos?</a:t>
            </a:r>
          </a:p>
          <a:p>
            <a:pPr algn="just"/>
            <a:endParaRPr lang="es-ES_tradnl" dirty="0">
              <a:solidFill>
                <a:srgbClr val="333A36"/>
              </a:solidFill>
              <a:latin typeface="Arial" charset="0"/>
              <a:ea typeface="Arial" charset="0"/>
              <a:cs typeface="Arial" charset="0"/>
            </a:endParaRPr>
          </a:p>
          <a:p>
            <a:pPr marL="342900" indent="-342900" algn="just">
              <a:spcAft>
                <a:spcPts val="1200"/>
              </a:spcAft>
              <a:buAutoNum type="arabicPeriod"/>
            </a:pPr>
            <a:r>
              <a:rPr lang="es-ES_tradnl" dirty="0">
                <a:solidFill>
                  <a:srgbClr val="333A36"/>
                </a:solidFill>
                <a:latin typeface="Arial" charset="0"/>
                <a:ea typeface="Arial" charset="0"/>
                <a:cs typeface="Arial" charset="0"/>
              </a:rPr>
              <a:t>Se establecerá una comisión que va a definir los limites y la restitución de tierras de los pueblos indígenas.</a:t>
            </a:r>
          </a:p>
          <a:p>
            <a:pPr marL="342900" indent="-342900" algn="just">
              <a:spcAft>
                <a:spcPts val="1200"/>
              </a:spcAft>
              <a:buAutoNum type="arabicPeriod"/>
            </a:pPr>
            <a:r>
              <a:rPr lang="es-ES_tradnl" dirty="0">
                <a:solidFill>
                  <a:srgbClr val="333A36"/>
                </a:solidFill>
                <a:latin typeface="Arial" charset="0"/>
                <a:ea typeface="Arial" charset="0"/>
                <a:cs typeface="Arial" charset="0"/>
              </a:rPr>
              <a:t>Todos estos pueblos presentes en la región podrán reclamar tierras.</a:t>
            </a:r>
          </a:p>
          <a:p>
            <a:pPr marL="342900" indent="-342900" algn="just">
              <a:spcAft>
                <a:spcPts val="1200"/>
              </a:spcAft>
              <a:buAutoNum type="arabicPeriod"/>
            </a:pPr>
            <a:r>
              <a:rPr lang="es-ES_tradnl" dirty="0">
                <a:solidFill>
                  <a:srgbClr val="333A36"/>
                </a:solidFill>
                <a:latin typeface="Arial" charset="0"/>
                <a:ea typeface="Arial" charset="0"/>
                <a:cs typeface="Arial" charset="0"/>
              </a:rPr>
              <a:t>Es posible que los propios mapuches puedan reclamar tierras en Magallanes, dada la vaga definición de “tierras ancestrales”.</a:t>
            </a:r>
          </a:p>
        </p:txBody>
      </p:sp>
    </p:spTree>
    <p:extLst>
      <p:ext uri="{BB962C8B-B14F-4D97-AF65-F5344CB8AC3E}">
        <p14:creationId xmlns:p14="http://schemas.microsoft.com/office/powerpoint/2010/main" val="320236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cxnSp>
        <p:nvCxnSpPr>
          <p:cNvPr id="15" name="Conector recto 14"/>
          <p:cNvCxnSpPr/>
          <p:nvPr/>
        </p:nvCxnSpPr>
        <p:spPr>
          <a:xfrm flipV="1">
            <a:off x="6097643"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Autonomías territoriales </a:t>
            </a:r>
          </a:p>
          <a:p>
            <a:pPr>
              <a:lnSpc>
                <a:spcPts val="3600"/>
              </a:lnSpc>
            </a:pPr>
            <a:r>
              <a:rPr lang="es-ES_tradnl" sz="3600" b="1" dirty="0">
                <a:solidFill>
                  <a:srgbClr val="44AB34"/>
                </a:solidFill>
                <a:latin typeface="Gotham" panose="02000504050000020004" pitchFamily="2" charset="0"/>
                <a:ea typeface="Arial" charset="0"/>
                <a:cs typeface="Arial" charset="0"/>
              </a:rPr>
              <a:t>Indígenas (ATI).</a:t>
            </a:r>
          </a:p>
        </p:txBody>
      </p:sp>
      <p:sp>
        <p:nvSpPr>
          <p:cNvPr id="10" name="CuadroTexto 9">
            <a:extLst>
              <a:ext uri="{FF2B5EF4-FFF2-40B4-BE49-F238E27FC236}">
                <a16:creationId xmlns:a16="http://schemas.microsoft.com/office/drawing/2014/main" id="{9F57688C-355A-1368-5FA4-C0517133305B}"/>
              </a:ext>
            </a:extLst>
          </p:cNvPr>
          <p:cNvSpPr txBox="1"/>
          <p:nvPr/>
        </p:nvSpPr>
        <p:spPr>
          <a:xfrm>
            <a:off x="438087" y="2721755"/>
            <a:ext cx="4652387" cy="2862322"/>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Las ATI son entidades territoriales que se constituirán como expresión de un Estado Plurinacional.</a:t>
            </a:r>
          </a:p>
          <a:p>
            <a:pPr algn="just"/>
            <a:endParaRPr lang="es-ES_tradnl" dirty="0">
              <a:solidFill>
                <a:srgbClr val="333A36"/>
              </a:solidFill>
              <a:latin typeface="Arial" charset="0"/>
              <a:ea typeface="Arial" charset="0"/>
              <a:cs typeface="Arial" charset="0"/>
            </a:endParaRPr>
          </a:p>
          <a:p>
            <a:pPr algn="just"/>
            <a:endParaRPr lang="es-ES_tradnl" dirty="0">
              <a:solidFill>
                <a:srgbClr val="333A36"/>
              </a:solidFill>
              <a:latin typeface="Arial" charset="0"/>
              <a:ea typeface="Arial" charset="0"/>
              <a:cs typeface="Arial" charset="0"/>
            </a:endParaRPr>
          </a:p>
          <a:p>
            <a:pPr algn="just"/>
            <a:r>
              <a:rPr lang="es-ES_tradnl" dirty="0">
                <a:solidFill>
                  <a:srgbClr val="333A36"/>
                </a:solidFill>
                <a:latin typeface="Arial" charset="0"/>
                <a:ea typeface="Arial" charset="0"/>
                <a:cs typeface="Arial" charset="0"/>
              </a:rPr>
              <a:t>Al ser entidades territoriales están dotadas de </a:t>
            </a:r>
            <a:r>
              <a:rPr lang="es-419" dirty="0">
                <a:solidFill>
                  <a:srgbClr val="333A36"/>
                </a:solidFill>
                <a:latin typeface="Arial" charset="0"/>
                <a:ea typeface="Arial" charset="0"/>
                <a:cs typeface="Arial" charset="0"/>
              </a:rPr>
              <a:t>autonomía </a:t>
            </a:r>
            <a:r>
              <a:rPr lang="es-419" b="1" dirty="0">
                <a:solidFill>
                  <a:srgbClr val="333A36"/>
                </a:solidFill>
                <a:latin typeface="Arial" charset="0"/>
                <a:ea typeface="Arial" charset="0"/>
                <a:cs typeface="Arial" charset="0"/>
              </a:rPr>
              <a:t>política</a:t>
            </a:r>
            <a:r>
              <a:rPr lang="es-419" dirty="0">
                <a:solidFill>
                  <a:srgbClr val="333A36"/>
                </a:solidFill>
                <a:latin typeface="Arial" charset="0"/>
                <a:ea typeface="Arial" charset="0"/>
                <a:cs typeface="Arial" charset="0"/>
              </a:rPr>
              <a:t>, </a:t>
            </a:r>
            <a:r>
              <a:rPr lang="es-419" b="1" dirty="0">
                <a:solidFill>
                  <a:srgbClr val="333A36"/>
                </a:solidFill>
                <a:latin typeface="Arial" charset="0"/>
                <a:ea typeface="Arial" charset="0"/>
                <a:cs typeface="Arial" charset="0"/>
              </a:rPr>
              <a:t>administrativa</a:t>
            </a:r>
            <a:r>
              <a:rPr lang="es-419" dirty="0">
                <a:solidFill>
                  <a:srgbClr val="333A36"/>
                </a:solidFill>
                <a:latin typeface="Arial" charset="0"/>
                <a:ea typeface="Arial" charset="0"/>
                <a:cs typeface="Arial" charset="0"/>
              </a:rPr>
              <a:t> y </a:t>
            </a:r>
            <a:r>
              <a:rPr lang="es-419" b="1" dirty="0">
                <a:solidFill>
                  <a:srgbClr val="333A36"/>
                </a:solidFill>
                <a:latin typeface="Arial" charset="0"/>
                <a:ea typeface="Arial" charset="0"/>
                <a:cs typeface="Arial" charset="0"/>
              </a:rPr>
              <a:t>financiera</a:t>
            </a:r>
            <a:r>
              <a:rPr lang="es-419" dirty="0">
                <a:solidFill>
                  <a:srgbClr val="333A36"/>
                </a:solidFill>
                <a:latin typeface="Arial" charset="0"/>
                <a:ea typeface="Arial" charset="0"/>
                <a:cs typeface="Arial" charset="0"/>
              </a:rPr>
              <a:t> para la realización de sus fines e intereses en los términos establecidos por la presente Constitución y la ley.</a:t>
            </a:r>
            <a:endParaRPr lang="es-ES_tradnl" dirty="0">
              <a:solidFill>
                <a:srgbClr val="333A36"/>
              </a:solidFill>
              <a:latin typeface="Arial" charset="0"/>
              <a:ea typeface="Arial" charset="0"/>
              <a:cs typeface="Arial" charset="0"/>
            </a:endParaRPr>
          </a:p>
        </p:txBody>
      </p:sp>
      <p:sp>
        <p:nvSpPr>
          <p:cNvPr id="13" name="CuadroTexto 12"/>
          <p:cNvSpPr txBox="1"/>
          <p:nvPr/>
        </p:nvSpPr>
        <p:spPr>
          <a:xfrm>
            <a:off x="6882262" y="2618033"/>
            <a:ext cx="4919104" cy="3139321"/>
          </a:xfrm>
          <a:prstGeom prst="rect">
            <a:avLst/>
          </a:prstGeom>
          <a:noFill/>
        </p:spPr>
        <p:txBody>
          <a:bodyPr wrap="square" rtlCol="0">
            <a:spAutoFit/>
          </a:bodyPr>
          <a:lstStyle/>
          <a:p>
            <a:pPr algn="just"/>
            <a:r>
              <a:rPr lang="es-419" b="1" i="1" dirty="0">
                <a:solidFill>
                  <a:srgbClr val="333A36"/>
                </a:solidFill>
                <a:latin typeface="Arial" panose="020B0604020202020204" pitchFamily="34" charset="0"/>
                <a:cs typeface="Arial" panose="020B0604020202020204" pitchFamily="34" charset="0"/>
              </a:rPr>
              <a:t>“Artículo 234, numeral primero</a:t>
            </a:r>
          </a:p>
          <a:p>
            <a:pPr algn="just"/>
            <a:endParaRPr lang="es-419" b="1" i="1" dirty="0">
              <a:solidFill>
                <a:srgbClr val="333A36"/>
              </a:solidFill>
              <a:latin typeface="Arial" panose="020B0604020202020204" pitchFamily="34" charset="0"/>
              <a:cs typeface="Arial" panose="020B0604020202020204" pitchFamily="34" charset="0"/>
            </a:endParaRPr>
          </a:p>
          <a:p>
            <a:pPr algn="just"/>
            <a:r>
              <a:rPr lang="es-419" i="1" dirty="0">
                <a:solidFill>
                  <a:srgbClr val="333A36"/>
                </a:solidFill>
                <a:latin typeface="Arial" panose="020B0604020202020204" pitchFamily="34" charset="0"/>
                <a:cs typeface="Arial" panose="020B0604020202020204" pitchFamily="34" charset="0"/>
              </a:rPr>
              <a:t>La Autonomía Territorial Indígena es la entidad territorial dotada de personalidad jurídica de derecho público y patrimonio propio, donde los pueblos y naciones indígenas ejercen </a:t>
            </a:r>
            <a:r>
              <a:rPr lang="es-419" b="1" i="1" dirty="0">
                <a:solidFill>
                  <a:srgbClr val="333A36"/>
                </a:solidFill>
                <a:latin typeface="Arial" panose="020B0604020202020204" pitchFamily="34" charset="0"/>
                <a:cs typeface="Arial" panose="020B0604020202020204" pitchFamily="34" charset="0"/>
              </a:rPr>
              <a:t>derechos de autonomía </a:t>
            </a:r>
            <a:r>
              <a:rPr lang="es-419" i="1" dirty="0">
                <a:solidFill>
                  <a:srgbClr val="333A36"/>
                </a:solidFill>
                <a:latin typeface="Arial" panose="020B0604020202020204" pitchFamily="34" charset="0"/>
                <a:cs typeface="Arial" panose="020B0604020202020204" pitchFamily="34" charset="0"/>
              </a:rPr>
              <a:t>en coordinación con las demás entidades territoriales. Es deber del Estado reconocer, promover y garantizar las autonomías territoriales indígenas para el cumplimiento de sus fines (…)”</a:t>
            </a:r>
            <a:endParaRPr lang="es-ES_tradnl" i="1" dirty="0">
              <a:solidFill>
                <a:srgbClr val="333A36"/>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2787568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cxnSp>
        <p:nvCxnSpPr>
          <p:cNvPr id="15" name="Conector recto 14"/>
          <p:cNvCxnSpPr/>
          <p:nvPr/>
        </p:nvCxnSpPr>
        <p:spPr>
          <a:xfrm flipV="1">
            <a:off x="6097643"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53998"/>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Justicia Indígena</a:t>
            </a:r>
          </a:p>
        </p:txBody>
      </p:sp>
      <p:sp>
        <p:nvSpPr>
          <p:cNvPr id="10" name="CuadroTexto 9">
            <a:extLst>
              <a:ext uri="{FF2B5EF4-FFF2-40B4-BE49-F238E27FC236}">
                <a16:creationId xmlns:a16="http://schemas.microsoft.com/office/drawing/2014/main" id="{9F57688C-355A-1368-5FA4-C0517133305B}"/>
              </a:ext>
            </a:extLst>
          </p:cNvPr>
          <p:cNvSpPr txBox="1"/>
          <p:nvPr/>
        </p:nvSpPr>
        <p:spPr>
          <a:xfrm>
            <a:off x="438087" y="2726098"/>
            <a:ext cx="4652387" cy="1754326"/>
          </a:xfrm>
          <a:prstGeom prst="rect">
            <a:avLst/>
          </a:prstGeom>
          <a:noFill/>
        </p:spPr>
        <p:txBody>
          <a:bodyPr wrap="square" rtlCol="0">
            <a:spAutoFit/>
          </a:bodyPr>
          <a:lstStyle/>
          <a:p>
            <a:pPr algn="just"/>
            <a:r>
              <a:rPr lang="es-ES" dirty="0">
                <a:solidFill>
                  <a:srgbClr val="333A36"/>
                </a:solidFill>
                <a:latin typeface="Arial" charset="0"/>
                <a:ea typeface="Arial" charset="0"/>
                <a:cs typeface="Arial" charset="0"/>
              </a:rPr>
              <a:t>Se reconoce establece un </a:t>
            </a:r>
            <a:r>
              <a:rPr lang="es-ES" b="1" dirty="0">
                <a:solidFill>
                  <a:srgbClr val="333A36"/>
                </a:solidFill>
                <a:latin typeface="Arial" charset="0"/>
                <a:ea typeface="Arial" charset="0"/>
                <a:cs typeface="Arial" charset="0"/>
              </a:rPr>
              <a:t>sistema de justicia indígena separado del nacional.</a:t>
            </a:r>
            <a:r>
              <a:rPr lang="es-ES" dirty="0">
                <a:solidFill>
                  <a:srgbClr val="333A36"/>
                </a:solidFill>
                <a:latin typeface="Arial" charset="0"/>
                <a:ea typeface="Arial" charset="0"/>
                <a:cs typeface="Arial" charset="0"/>
              </a:rPr>
              <a:t> Lo que podría implicar que ante un mismo hecho se juzgue de manera diferente afectando el principio de igualdad ante la Ley.</a:t>
            </a:r>
          </a:p>
        </p:txBody>
      </p:sp>
      <p:sp>
        <p:nvSpPr>
          <p:cNvPr id="13" name="CuadroTexto 12"/>
          <p:cNvSpPr txBox="1"/>
          <p:nvPr/>
        </p:nvSpPr>
        <p:spPr>
          <a:xfrm>
            <a:off x="6882262" y="2200433"/>
            <a:ext cx="4919104" cy="4031873"/>
          </a:xfrm>
          <a:prstGeom prst="rect">
            <a:avLst/>
          </a:prstGeom>
          <a:noFill/>
        </p:spPr>
        <p:txBody>
          <a:bodyPr wrap="square" rtlCol="0">
            <a:spAutoFit/>
          </a:bodyPr>
          <a:lstStyle/>
          <a:p>
            <a:pPr algn="just"/>
            <a:r>
              <a:rPr lang="es-ES_tradnl" sz="1600" b="1" i="1" dirty="0">
                <a:latin typeface="Arial" panose="020B0604020202020204" pitchFamily="34" charset="0"/>
                <a:cs typeface="Arial" panose="020B0604020202020204" pitchFamily="34" charset="0"/>
              </a:rPr>
              <a:t>“Artículo 309.</a:t>
            </a:r>
          </a:p>
          <a:p>
            <a:pPr algn="just"/>
            <a:endParaRPr lang="es-ES_tradnl" sz="1600" b="1" i="1" dirty="0">
              <a:latin typeface="Arial" panose="020B0604020202020204" pitchFamily="34" charset="0"/>
              <a:cs typeface="Arial" panose="020B0604020202020204" pitchFamily="34" charset="0"/>
            </a:endParaRPr>
          </a:p>
          <a:p>
            <a:pPr marL="342900" indent="-342900" algn="just">
              <a:buAutoNum type="arabicPeriod"/>
            </a:pPr>
            <a:r>
              <a:rPr lang="es-ES_tradnl" sz="1600" i="1" dirty="0">
                <a:latin typeface="Arial" panose="020B0604020202020204" pitchFamily="34" charset="0"/>
                <a:cs typeface="Arial" panose="020B0604020202020204" pitchFamily="34" charset="0"/>
              </a:rPr>
              <a:t>El Estado reconoce los sistemas jurídicos de los pueblos y naciones indígenas, los que en virtud de su </a:t>
            </a:r>
            <a:r>
              <a:rPr lang="es-ES_tradnl" sz="1600" b="1" i="1" dirty="0">
                <a:latin typeface="Arial" panose="020B0604020202020204" pitchFamily="34" charset="0"/>
                <a:cs typeface="Arial" panose="020B0604020202020204" pitchFamily="34" charset="0"/>
              </a:rPr>
              <a:t>derecho a la libre determinación </a:t>
            </a:r>
            <a:r>
              <a:rPr lang="es-ES_tradnl" sz="1600" i="1" dirty="0">
                <a:latin typeface="Arial" panose="020B0604020202020204" pitchFamily="34" charset="0"/>
                <a:cs typeface="Arial" panose="020B0604020202020204" pitchFamily="34" charset="0"/>
              </a:rPr>
              <a:t>coexisten coordinados en un </a:t>
            </a:r>
            <a:r>
              <a:rPr lang="es-ES_tradnl" sz="1600" b="1" i="1" dirty="0">
                <a:latin typeface="Arial" panose="020B0604020202020204" pitchFamily="34" charset="0"/>
                <a:cs typeface="Arial" panose="020B0604020202020204" pitchFamily="34" charset="0"/>
              </a:rPr>
              <a:t>plano de igualdad </a:t>
            </a:r>
            <a:r>
              <a:rPr lang="es-ES_tradnl" sz="1600" i="1" dirty="0">
                <a:latin typeface="Arial" panose="020B0604020202020204" pitchFamily="34" charset="0"/>
                <a:cs typeface="Arial" panose="020B0604020202020204" pitchFamily="34" charset="0"/>
              </a:rPr>
              <a:t>con el Sistema Nacional de Justicia. Estos deberán respetar los derechos fundamentales que establece esta Constitución y los tratados e instrumentos internacionales sobre derechos humanos de los que Chile es parte.</a:t>
            </a:r>
          </a:p>
          <a:p>
            <a:pPr marL="342900" indent="-342900" algn="just">
              <a:buAutoNum type="arabicPeriod"/>
            </a:pPr>
            <a:endParaRPr lang="es-ES_tradnl" sz="1600" i="1" dirty="0">
              <a:latin typeface="Arial" panose="020B0604020202020204" pitchFamily="34" charset="0"/>
              <a:cs typeface="Arial" panose="020B0604020202020204" pitchFamily="34" charset="0"/>
            </a:endParaRPr>
          </a:p>
          <a:p>
            <a:pPr marL="342900" indent="-342900" algn="just">
              <a:buAutoNum type="arabicPeriod"/>
            </a:pPr>
            <a:r>
              <a:rPr lang="es-ES_tradnl" sz="1600" i="1" dirty="0">
                <a:latin typeface="Arial" panose="020B0604020202020204" pitchFamily="34" charset="0"/>
                <a:cs typeface="Arial" panose="020B0604020202020204" pitchFamily="34" charset="0"/>
              </a:rPr>
              <a:t> La ley determinará los mecanismos de coordinación, cooperación y de resolución de conflictos de competencia entre los sistemas jurídicos indígenas y las entidades estatales.”</a:t>
            </a:r>
            <a:endParaRPr lang="es-419"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cxnSp>
        <p:nvCxnSpPr>
          <p:cNvPr id="15" name="Conector recto 14"/>
          <p:cNvCxnSpPr/>
          <p:nvPr/>
        </p:nvCxnSpPr>
        <p:spPr>
          <a:xfrm flipV="1">
            <a:off x="6097643"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Privilegios políticos y administrativos.</a:t>
            </a:r>
          </a:p>
        </p:txBody>
      </p:sp>
      <p:sp>
        <p:nvSpPr>
          <p:cNvPr id="12" name="CuadroTexto 11"/>
          <p:cNvSpPr txBox="1"/>
          <p:nvPr/>
        </p:nvSpPr>
        <p:spPr>
          <a:xfrm>
            <a:off x="438087" y="2895375"/>
            <a:ext cx="4919104" cy="3693319"/>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Los PPOO tienen derechos de carácter político y administrativo que se observan en todo el texto constitucional.</a:t>
            </a:r>
          </a:p>
          <a:p>
            <a:pPr algn="just"/>
            <a:endParaRPr lang="es-ES_tradnl" dirty="0">
              <a:solidFill>
                <a:srgbClr val="333A36"/>
              </a:solidFill>
              <a:latin typeface="Arial" charset="0"/>
              <a:ea typeface="Arial" charset="0"/>
              <a:cs typeface="Arial" charset="0"/>
            </a:endParaRPr>
          </a:p>
          <a:p>
            <a:pPr algn="just"/>
            <a:r>
              <a:rPr lang="es-ES_tradnl" dirty="0">
                <a:solidFill>
                  <a:srgbClr val="333A36"/>
                </a:solidFill>
                <a:latin typeface="Arial" charset="0"/>
                <a:ea typeface="Arial" charset="0"/>
                <a:cs typeface="Arial" charset="0"/>
              </a:rPr>
              <a:t>Esto se manifiesta en particular a través de la autonomía administrativa y financiera para ordenar sus propias instituciones.</a:t>
            </a:r>
          </a:p>
          <a:p>
            <a:pPr algn="just"/>
            <a:endParaRPr lang="es-ES_tradnl" dirty="0">
              <a:solidFill>
                <a:srgbClr val="333A36"/>
              </a:solidFill>
              <a:latin typeface="Arial" charset="0"/>
              <a:ea typeface="Arial" charset="0"/>
              <a:cs typeface="Arial" charset="0"/>
            </a:endParaRPr>
          </a:p>
          <a:p>
            <a:pPr algn="just"/>
            <a:endParaRPr lang="es-ES_tradnl" dirty="0">
              <a:solidFill>
                <a:srgbClr val="333A36"/>
              </a:solidFill>
              <a:latin typeface="Arial" charset="0"/>
              <a:ea typeface="Arial" charset="0"/>
              <a:cs typeface="Arial" charset="0"/>
            </a:endParaRPr>
          </a:p>
          <a:p>
            <a:pPr algn="just"/>
            <a:r>
              <a:rPr lang="es-ES_tradnl" dirty="0">
                <a:solidFill>
                  <a:srgbClr val="333A36"/>
                </a:solidFill>
                <a:latin typeface="Arial" charset="0"/>
                <a:ea typeface="Arial" charset="0"/>
                <a:cs typeface="Arial" charset="0"/>
              </a:rPr>
              <a:t>Y desde un punto de vista político, se establecen escaños reservados y cuotas para participar de órganos de carácter nacional y territorial. </a:t>
            </a:r>
          </a:p>
        </p:txBody>
      </p:sp>
      <p:sp>
        <p:nvSpPr>
          <p:cNvPr id="10" name="CuadroTexto 9">
            <a:extLst>
              <a:ext uri="{FF2B5EF4-FFF2-40B4-BE49-F238E27FC236}">
                <a16:creationId xmlns:a16="http://schemas.microsoft.com/office/drawing/2014/main" id="{FBB5B4A2-1F48-5D8D-BC58-1020B729F533}"/>
              </a:ext>
            </a:extLst>
          </p:cNvPr>
          <p:cNvSpPr txBox="1"/>
          <p:nvPr/>
        </p:nvSpPr>
        <p:spPr>
          <a:xfrm>
            <a:off x="6778692" y="2697412"/>
            <a:ext cx="4919104" cy="4093428"/>
          </a:xfrm>
          <a:prstGeom prst="rect">
            <a:avLst/>
          </a:prstGeom>
          <a:noFill/>
        </p:spPr>
        <p:txBody>
          <a:bodyPr wrap="square" rtlCol="0">
            <a:spAutoFit/>
          </a:bodyPr>
          <a:lstStyle/>
          <a:p>
            <a:pPr algn="just"/>
            <a:r>
              <a:rPr lang="es-419" sz="1600" b="1" i="1" dirty="0">
                <a:solidFill>
                  <a:srgbClr val="333A36"/>
                </a:solidFill>
                <a:latin typeface="Arial" charset="0"/>
                <a:ea typeface="Arial" charset="0"/>
                <a:cs typeface="Arial" charset="0"/>
              </a:rPr>
              <a:t>“Artículo 162, numeral primero</a:t>
            </a:r>
          </a:p>
          <a:p>
            <a:pPr algn="just"/>
            <a:endParaRPr lang="es-419" sz="1600" b="1" i="1" dirty="0">
              <a:solidFill>
                <a:srgbClr val="333A36"/>
              </a:solidFill>
              <a:latin typeface="Arial" charset="0"/>
              <a:ea typeface="Arial" charset="0"/>
              <a:cs typeface="Arial" charset="0"/>
            </a:endParaRPr>
          </a:p>
          <a:p>
            <a:pPr algn="just"/>
            <a:r>
              <a:rPr lang="es-419" sz="1600" i="1" dirty="0">
                <a:solidFill>
                  <a:srgbClr val="333A36"/>
                </a:solidFill>
                <a:latin typeface="Arial" charset="0"/>
                <a:ea typeface="Arial" charset="0"/>
                <a:cs typeface="Arial" charset="0"/>
              </a:rPr>
              <a:t>En los órganos colegiados de representación popular a nivel nacional, regional y comunal se establecen escaños reservados para los pueblos y naciones indígenas cuando corresponda y en proporción a su población dentro del territorio electoral respectivo.”</a:t>
            </a:r>
          </a:p>
          <a:p>
            <a:pPr algn="just"/>
            <a:endParaRPr lang="es-ES" sz="1600" i="1" dirty="0">
              <a:solidFill>
                <a:srgbClr val="333A36"/>
              </a:solidFill>
              <a:latin typeface="Arial" charset="0"/>
              <a:ea typeface="Arial" charset="0"/>
              <a:cs typeface="Arial" charset="0"/>
            </a:endParaRPr>
          </a:p>
          <a:p>
            <a:pPr algn="just"/>
            <a:r>
              <a:rPr lang="es-419" sz="1600" i="1" dirty="0">
                <a:solidFill>
                  <a:srgbClr val="333A36"/>
                </a:solidFill>
                <a:latin typeface="Arial" panose="020B0604020202020204" pitchFamily="34" charset="0"/>
                <a:cs typeface="Arial" panose="020B0604020202020204" pitchFamily="34" charset="0"/>
              </a:rPr>
              <a:t>“</a:t>
            </a:r>
            <a:r>
              <a:rPr lang="es-419" sz="1600" b="1" i="1" dirty="0">
                <a:solidFill>
                  <a:srgbClr val="333A36"/>
                </a:solidFill>
                <a:latin typeface="Arial" panose="020B0604020202020204" pitchFamily="34" charset="0"/>
                <a:cs typeface="Arial" panose="020B0604020202020204" pitchFamily="34" charset="0"/>
              </a:rPr>
              <a:t>Artículo 235.- </a:t>
            </a:r>
            <a:r>
              <a:rPr lang="es-419" sz="1600" i="1" dirty="0">
                <a:solidFill>
                  <a:srgbClr val="333A36"/>
                </a:solidFill>
                <a:latin typeface="Arial" panose="020B0604020202020204" pitchFamily="34" charset="0"/>
                <a:cs typeface="Arial" panose="020B0604020202020204" pitchFamily="34" charset="0"/>
              </a:rPr>
              <a:t>(…) Las autonomías territoriales indígenas deberán tener las competencias y el financiamiento necesarios para el adecuado ejercicio del derecho a la libre determinación de los pueblos y naciones indígenas.”</a:t>
            </a:r>
            <a:endParaRPr lang="es-419" sz="1600" i="1" dirty="0">
              <a:solidFill>
                <a:srgbClr val="333A36"/>
              </a:solidFill>
              <a:latin typeface="Arial" panose="020B0604020202020204" pitchFamily="34" charset="0"/>
              <a:ea typeface="Arial" charset="0"/>
              <a:cs typeface="Arial" panose="020B0604020202020204" pitchFamily="34" charset="0"/>
            </a:endParaRPr>
          </a:p>
          <a:p>
            <a:pPr algn="just"/>
            <a:endParaRPr lang="es-ES" b="1" i="1" dirty="0">
              <a:solidFill>
                <a:srgbClr val="333A36"/>
              </a:solidFill>
              <a:latin typeface="Arial" charset="0"/>
              <a:ea typeface="Arial" charset="0"/>
              <a:cs typeface="Arial" charset="0"/>
            </a:endParaRPr>
          </a:p>
          <a:p>
            <a:pPr algn="just"/>
            <a:endParaRPr lang="es-CL" b="1"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77229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cxnSp>
        <p:nvCxnSpPr>
          <p:cNvPr id="15" name="Conector recto 14"/>
          <p:cNvCxnSpPr/>
          <p:nvPr/>
        </p:nvCxnSpPr>
        <p:spPr>
          <a:xfrm flipV="1">
            <a:off x="5883635"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Consulta y consentimiento.</a:t>
            </a:r>
          </a:p>
        </p:txBody>
      </p:sp>
      <p:sp>
        <p:nvSpPr>
          <p:cNvPr id="12" name="CuadroTexto 11"/>
          <p:cNvSpPr txBox="1"/>
          <p:nvPr/>
        </p:nvSpPr>
        <p:spPr>
          <a:xfrm>
            <a:off x="438087" y="3041289"/>
            <a:ext cx="4919104" cy="2585323"/>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El Convenio 169 de la OIT que se encuentra ratificado por Chile requiere que los Estados realicen consulta en aquellas materias que pueden afectar a pueblos indígenas.</a:t>
            </a:r>
          </a:p>
          <a:p>
            <a:pPr algn="just"/>
            <a:endParaRPr lang="es-ES_tradnl" dirty="0">
              <a:solidFill>
                <a:srgbClr val="333A36"/>
              </a:solidFill>
              <a:latin typeface="Arial" charset="0"/>
              <a:ea typeface="Arial" charset="0"/>
              <a:cs typeface="Arial" charset="0"/>
            </a:endParaRPr>
          </a:p>
          <a:p>
            <a:pPr algn="just"/>
            <a:r>
              <a:rPr lang="es-ES_tradnl" dirty="0">
                <a:solidFill>
                  <a:srgbClr val="333A36"/>
                </a:solidFill>
                <a:latin typeface="Arial" charset="0"/>
                <a:ea typeface="Arial" charset="0"/>
                <a:cs typeface="Arial" charset="0"/>
              </a:rPr>
              <a:t>El texto constitucional </a:t>
            </a:r>
            <a:r>
              <a:rPr lang="es-ES_tradnl" b="1" dirty="0">
                <a:solidFill>
                  <a:srgbClr val="333A36"/>
                </a:solidFill>
                <a:latin typeface="Arial" charset="0"/>
                <a:ea typeface="Arial" charset="0"/>
                <a:cs typeface="Arial" charset="0"/>
              </a:rPr>
              <a:t>va más allá </a:t>
            </a:r>
            <a:r>
              <a:rPr lang="es-ES_tradnl" dirty="0">
                <a:solidFill>
                  <a:srgbClr val="333A36"/>
                </a:solidFill>
                <a:latin typeface="Arial" charset="0"/>
                <a:ea typeface="Arial" charset="0"/>
                <a:cs typeface="Arial" charset="0"/>
              </a:rPr>
              <a:t>y exige </a:t>
            </a:r>
            <a:r>
              <a:rPr lang="es-ES_tradnl" b="1" dirty="0">
                <a:solidFill>
                  <a:srgbClr val="333A36"/>
                </a:solidFill>
                <a:latin typeface="Arial" charset="0"/>
                <a:ea typeface="Arial" charset="0"/>
                <a:cs typeface="Arial" charset="0"/>
              </a:rPr>
              <a:t>consentimiento libre e informado  </a:t>
            </a:r>
            <a:r>
              <a:rPr lang="es-ES_tradnl" dirty="0">
                <a:solidFill>
                  <a:srgbClr val="333A36"/>
                </a:solidFill>
                <a:latin typeface="Arial" charset="0"/>
                <a:ea typeface="Arial" charset="0"/>
                <a:cs typeface="Arial" charset="0"/>
              </a:rPr>
              <a:t>de los PPOO en todas aquellas materias que afecten los derechos reconocidos en la Constitución.  </a:t>
            </a:r>
          </a:p>
        </p:txBody>
      </p:sp>
      <p:sp>
        <p:nvSpPr>
          <p:cNvPr id="10" name="CuadroTexto 9">
            <a:extLst>
              <a:ext uri="{FF2B5EF4-FFF2-40B4-BE49-F238E27FC236}">
                <a16:creationId xmlns:a16="http://schemas.microsoft.com/office/drawing/2014/main" id="{FBB5B4A2-1F48-5D8D-BC58-1020B729F533}"/>
              </a:ext>
            </a:extLst>
          </p:cNvPr>
          <p:cNvSpPr txBox="1"/>
          <p:nvPr/>
        </p:nvSpPr>
        <p:spPr>
          <a:xfrm>
            <a:off x="6352162" y="2799294"/>
            <a:ext cx="5345634" cy="2893100"/>
          </a:xfrm>
          <a:prstGeom prst="rect">
            <a:avLst/>
          </a:prstGeom>
          <a:noFill/>
        </p:spPr>
        <p:txBody>
          <a:bodyPr wrap="square" rtlCol="0">
            <a:spAutoFit/>
          </a:bodyPr>
          <a:lstStyle/>
          <a:p>
            <a:pPr algn="just"/>
            <a:r>
              <a:rPr lang="es-419" sz="1400" b="1" i="1" dirty="0">
                <a:solidFill>
                  <a:srgbClr val="333A36"/>
                </a:solidFill>
                <a:latin typeface="Arial" charset="0"/>
                <a:ea typeface="Arial" charset="0"/>
                <a:cs typeface="Arial" charset="0"/>
              </a:rPr>
              <a:t>“Artículo 191.</a:t>
            </a:r>
          </a:p>
          <a:p>
            <a:pPr algn="just"/>
            <a:endParaRPr lang="es-419" sz="1400" b="1" i="1" dirty="0">
              <a:solidFill>
                <a:srgbClr val="333A36"/>
              </a:solidFill>
              <a:latin typeface="Arial" charset="0"/>
              <a:ea typeface="Arial" charset="0"/>
              <a:cs typeface="Arial" charset="0"/>
            </a:endParaRPr>
          </a:p>
          <a:p>
            <a:pPr algn="just"/>
            <a:r>
              <a:rPr lang="es-419" sz="1400" i="1" dirty="0">
                <a:solidFill>
                  <a:srgbClr val="333A36"/>
                </a:solidFill>
                <a:latin typeface="Arial" charset="0"/>
                <a:ea typeface="Arial" charset="0"/>
                <a:cs typeface="Arial" charset="0"/>
              </a:rPr>
              <a:t>1. Las entidades territoriales garantizan el derecho de sus habitantes a participar, individual o colectivamente en las decisiones públicas, comprendiendo en ella la formulación, ejecución, evaluación, fiscalización y control democrático de la función pública, con arreglo a la Constitución y las leyes. </a:t>
            </a:r>
          </a:p>
          <a:p>
            <a:pPr algn="just"/>
            <a:endParaRPr lang="es-419" sz="1400" i="1" dirty="0">
              <a:solidFill>
                <a:srgbClr val="333A36"/>
              </a:solidFill>
              <a:latin typeface="Arial" charset="0"/>
              <a:ea typeface="Arial" charset="0"/>
              <a:cs typeface="Arial" charset="0"/>
            </a:endParaRPr>
          </a:p>
          <a:p>
            <a:pPr algn="just"/>
            <a:r>
              <a:rPr lang="es-419" sz="1400" i="1" dirty="0">
                <a:solidFill>
                  <a:srgbClr val="333A36"/>
                </a:solidFill>
                <a:latin typeface="Arial" charset="0"/>
                <a:ea typeface="Arial" charset="0"/>
                <a:cs typeface="Arial" charset="0"/>
              </a:rPr>
              <a:t>2. Los pueblos y naciones preexistentes al Estado deberán ser consultados y otorgar el </a:t>
            </a:r>
            <a:r>
              <a:rPr lang="es-419" sz="1400" b="1" i="1" dirty="0">
                <a:solidFill>
                  <a:srgbClr val="333A36"/>
                </a:solidFill>
                <a:latin typeface="Arial" charset="0"/>
                <a:ea typeface="Arial" charset="0"/>
                <a:cs typeface="Arial" charset="0"/>
              </a:rPr>
              <a:t>consentimiento libre, previo e informado </a:t>
            </a:r>
            <a:r>
              <a:rPr lang="es-419" sz="1400" i="1" dirty="0">
                <a:solidFill>
                  <a:srgbClr val="333A36"/>
                </a:solidFill>
                <a:latin typeface="Arial" charset="0"/>
                <a:ea typeface="Arial" charset="0"/>
                <a:cs typeface="Arial" charset="0"/>
              </a:rPr>
              <a:t>en aquellas materias o asuntos que les afecten en sus derechos reconocidos en esta Constitución.”</a:t>
            </a:r>
            <a:endParaRPr lang="es-ES" sz="1400" i="1" dirty="0">
              <a:solidFill>
                <a:srgbClr val="333A36"/>
              </a:solidFill>
              <a:latin typeface="Arial" charset="0"/>
              <a:ea typeface="Arial" charset="0"/>
              <a:cs typeface="Arial" charset="0"/>
            </a:endParaRPr>
          </a:p>
          <a:p>
            <a:pPr algn="just"/>
            <a:endParaRPr lang="es-CL" sz="1400" b="1"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182067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Consulta y consentimiento.</a:t>
            </a:r>
          </a:p>
        </p:txBody>
      </p:sp>
      <p:sp>
        <p:nvSpPr>
          <p:cNvPr id="12" name="CuadroTexto 11"/>
          <p:cNvSpPr txBox="1"/>
          <p:nvPr/>
        </p:nvSpPr>
        <p:spPr>
          <a:xfrm>
            <a:off x="438086" y="2224759"/>
            <a:ext cx="8755609" cy="2923877"/>
          </a:xfrm>
          <a:prstGeom prst="rect">
            <a:avLst/>
          </a:prstGeom>
          <a:noFill/>
        </p:spPr>
        <p:txBody>
          <a:bodyPr wrap="square" rtlCol="0">
            <a:spAutoFit/>
          </a:bodyPr>
          <a:lstStyle/>
          <a:p>
            <a:pPr algn="just">
              <a:spcAft>
                <a:spcPts val="1200"/>
              </a:spcAft>
            </a:pPr>
            <a:r>
              <a:rPr lang="es-CL" b="1" dirty="0">
                <a:solidFill>
                  <a:srgbClr val="333A36"/>
                </a:solidFill>
                <a:latin typeface="Arial" charset="0"/>
                <a:ea typeface="Arial" charset="0"/>
                <a:cs typeface="Arial" charset="0"/>
              </a:rPr>
              <a:t>¿Cuáles serían las consecuencias? </a:t>
            </a:r>
          </a:p>
          <a:p>
            <a:pPr marL="285750" indent="-285750" algn="just">
              <a:spcAft>
                <a:spcPts val="1200"/>
              </a:spcAft>
              <a:buFont typeface="Arial" panose="020B0604020202020204" pitchFamily="34" charset="0"/>
              <a:buChar char="•"/>
            </a:pPr>
            <a:r>
              <a:rPr lang="es-CL" dirty="0">
                <a:solidFill>
                  <a:srgbClr val="333A36"/>
                </a:solidFill>
                <a:latin typeface="Arial" charset="0"/>
                <a:ea typeface="Arial" charset="0"/>
                <a:cs typeface="Arial" charset="0"/>
              </a:rPr>
              <a:t>Aquellos temas en donde los indígenas puedan verse afectados, se requiere de su autorización para que se genere una política o se realice un proyecto. </a:t>
            </a:r>
          </a:p>
          <a:p>
            <a:pPr marL="285750" indent="-285750" algn="just">
              <a:spcAft>
                <a:spcPts val="1200"/>
              </a:spcAft>
              <a:buFont typeface="Arial" panose="020B0604020202020204" pitchFamily="34" charset="0"/>
              <a:buChar char="•"/>
            </a:pPr>
            <a:r>
              <a:rPr lang="es-CL" dirty="0">
                <a:solidFill>
                  <a:srgbClr val="333A36"/>
                </a:solidFill>
                <a:latin typeface="Arial" charset="0"/>
                <a:ea typeface="Arial" charset="0"/>
                <a:cs typeface="Arial" charset="0"/>
              </a:rPr>
              <a:t>Cualquier iniciativa que se quiera hacer en Magallanes va a requerir autorización de los pueblos indígenas, incluso del pueblo mapuche.</a:t>
            </a:r>
          </a:p>
          <a:p>
            <a:pPr marL="285750" indent="-285750" algn="just">
              <a:spcAft>
                <a:spcPts val="1200"/>
              </a:spcAft>
              <a:buFont typeface="Arial" panose="020B0604020202020204" pitchFamily="34" charset="0"/>
              <a:buChar char="•"/>
            </a:pPr>
            <a:r>
              <a:rPr lang="es-CL" dirty="0">
                <a:solidFill>
                  <a:srgbClr val="333A36"/>
                </a:solidFill>
                <a:latin typeface="Arial" charset="0"/>
                <a:ea typeface="Arial" charset="0"/>
                <a:cs typeface="Arial" charset="0"/>
              </a:rPr>
              <a:t>Cada uno de estos pueblos podría tener derecho a veto por sí solo.</a:t>
            </a:r>
          </a:p>
          <a:p>
            <a:pPr marL="285750" indent="-285750" algn="just">
              <a:spcAft>
                <a:spcPts val="1200"/>
              </a:spcAft>
              <a:buFont typeface="Arial" panose="020B0604020202020204" pitchFamily="34" charset="0"/>
              <a:buChar char="•"/>
            </a:pPr>
            <a:r>
              <a:rPr lang="es-CL" dirty="0">
                <a:solidFill>
                  <a:srgbClr val="333A36"/>
                </a:solidFill>
                <a:latin typeface="Arial" charset="0"/>
                <a:ea typeface="Arial" charset="0"/>
                <a:cs typeface="Arial" charset="0"/>
              </a:rPr>
              <a:t>Todos los proyectos que utilicen recursos naturales como la agricultura podrían verse sujetos a este veto de los pueblos originarios.</a:t>
            </a:r>
          </a:p>
        </p:txBody>
      </p:sp>
    </p:spTree>
    <p:extLst>
      <p:ext uri="{BB962C8B-B14F-4D97-AF65-F5344CB8AC3E}">
        <p14:creationId xmlns:p14="http://schemas.microsoft.com/office/powerpoint/2010/main" val="254051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cxnSp>
        <p:nvCxnSpPr>
          <p:cNvPr id="15" name="Conector recto 14"/>
          <p:cNvCxnSpPr/>
          <p:nvPr/>
        </p:nvCxnSpPr>
        <p:spPr>
          <a:xfrm flipV="1">
            <a:off x="6097643"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53998"/>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Derecho a la reparación.</a:t>
            </a:r>
          </a:p>
        </p:txBody>
      </p:sp>
      <p:sp>
        <p:nvSpPr>
          <p:cNvPr id="12" name="CuadroTexto 11"/>
          <p:cNvSpPr txBox="1"/>
          <p:nvPr/>
        </p:nvSpPr>
        <p:spPr>
          <a:xfrm>
            <a:off x="438087" y="2895375"/>
            <a:ext cx="4919104" cy="2031325"/>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Se establece que los PPOO tienen derecho a la reparación lo que se materializará en la restitución de tierras, aguas y otros recursos.</a:t>
            </a:r>
          </a:p>
          <a:p>
            <a:pPr algn="just"/>
            <a:endParaRPr lang="es-ES_tradnl" dirty="0">
              <a:solidFill>
                <a:srgbClr val="333A36"/>
              </a:solidFill>
              <a:latin typeface="Arial" charset="0"/>
              <a:ea typeface="Arial" charset="0"/>
              <a:cs typeface="Arial" charset="0"/>
            </a:endParaRPr>
          </a:p>
          <a:p>
            <a:pPr algn="just"/>
            <a:r>
              <a:rPr lang="es-ES_tradnl" dirty="0">
                <a:solidFill>
                  <a:srgbClr val="333A36"/>
                </a:solidFill>
                <a:latin typeface="Arial" charset="0"/>
                <a:ea typeface="Arial" charset="0"/>
                <a:cs typeface="Arial" charset="0"/>
              </a:rPr>
              <a:t>Esta norma debe relacionarse </a:t>
            </a:r>
            <a:r>
              <a:rPr lang="es-ES_tradnl" b="1" dirty="0">
                <a:solidFill>
                  <a:srgbClr val="333A36"/>
                </a:solidFill>
                <a:latin typeface="Arial" charset="0"/>
                <a:ea typeface="Arial" charset="0"/>
                <a:cs typeface="Arial" charset="0"/>
              </a:rPr>
              <a:t>con las normas de expropiación</a:t>
            </a:r>
            <a:r>
              <a:rPr lang="es-ES_tradnl" dirty="0">
                <a:solidFill>
                  <a:srgbClr val="333A36"/>
                </a:solidFill>
                <a:latin typeface="Arial" charset="0"/>
                <a:ea typeface="Arial" charset="0"/>
                <a:cs typeface="Arial" charset="0"/>
              </a:rPr>
              <a:t> y lo que se verá más adelante.</a:t>
            </a:r>
          </a:p>
        </p:txBody>
      </p:sp>
      <p:sp>
        <p:nvSpPr>
          <p:cNvPr id="10" name="CuadroTexto 9">
            <a:extLst>
              <a:ext uri="{FF2B5EF4-FFF2-40B4-BE49-F238E27FC236}">
                <a16:creationId xmlns:a16="http://schemas.microsoft.com/office/drawing/2014/main" id="{FBB5B4A2-1F48-5D8D-BC58-1020B729F533}"/>
              </a:ext>
            </a:extLst>
          </p:cNvPr>
          <p:cNvSpPr txBox="1"/>
          <p:nvPr/>
        </p:nvSpPr>
        <p:spPr>
          <a:xfrm>
            <a:off x="6778692" y="2868441"/>
            <a:ext cx="4919104" cy="3323987"/>
          </a:xfrm>
          <a:prstGeom prst="rect">
            <a:avLst/>
          </a:prstGeom>
          <a:noFill/>
        </p:spPr>
        <p:txBody>
          <a:bodyPr wrap="square" rtlCol="0">
            <a:spAutoFit/>
          </a:bodyPr>
          <a:lstStyle/>
          <a:p>
            <a:pPr algn="just"/>
            <a:r>
              <a:rPr lang="es-419" sz="1400" i="1" dirty="0">
                <a:solidFill>
                  <a:srgbClr val="333A36"/>
                </a:solidFill>
                <a:latin typeface="Arial" panose="020B0604020202020204" pitchFamily="34" charset="0"/>
                <a:ea typeface="Arial" charset="0"/>
                <a:cs typeface="Arial" panose="020B0604020202020204" pitchFamily="34" charset="0"/>
              </a:rPr>
              <a:t>“</a:t>
            </a:r>
            <a:r>
              <a:rPr lang="es-419" sz="1400" b="1" i="1" dirty="0">
                <a:solidFill>
                  <a:srgbClr val="333A36"/>
                </a:solidFill>
                <a:latin typeface="Arial" panose="020B0604020202020204" pitchFamily="34" charset="0"/>
                <a:ea typeface="Arial" charset="0"/>
                <a:cs typeface="Arial" panose="020B0604020202020204" pitchFamily="34" charset="0"/>
              </a:rPr>
              <a:t>Artículo 79.</a:t>
            </a:r>
            <a:endParaRPr lang="es-419" sz="1400" i="1" dirty="0">
              <a:solidFill>
                <a:srgbClr val="333A36"/>
              </a:solidFill>
              <a:latin typeface="Arial" panose="020B0604020202020204" pitchFamily="34" charset="0"/>
              <a:ea typeface="Arial" charset="0"/>
              <a:cs typeface="Arial" panose="020B0604020202020204" pitchFamily="34" charset="0"/>
            </a:endParaRPr>
          </a:p>
          <a:p>
            <a:pPr algn="just"/>
            <a:endParaRPr lang="es-419" sz="1400" i="1" dirty="0">
              <a:solidFill>
                <a:srgbClr val="333A36"/>
              </a:solidFill>
              <a:latin typeface="Arial" panose="020B0604020202020204" pitchFamily="34" charset="0"/>
              <a:ea typeface="Arial" charset="0"/>
              <a:cs typeface="Arial" panose="020B0604020202020204" pitchFamily="34" charset="0"/>
            </a:endParaRPr>
          </a:p>
          <a:p>
            <a:pPr algn="just"/>
            <a:r>
              <a:rPr lang="es-419" sz="1400" i="1" dirty="0">
                <a:solidFill>
                  <a:srgbClr val="333A36"/>
                </a:solidFill>
                <a:latin typeface="Arial" panose="020B0604020202020204" pitchFamily="34" charset="0"/>
                <a:ea typeface="Arial" charset="0"/>
                <a:cs typeface="Arial" panose="020B0604020202020204" pitchFamily="34" charset="0"/>
              </a:rPr>
              <a:t>1. El Estado reconoce y garantiza conforme a la Constitución, el derecho de los pueblos y naciones indígenas a sus tierras, territorios y recursos.</a:t>
            </a:r>
          </a:p>
          <a:p>
            <a:pPr algn="just"/>
            <a:endParaRPr lang="es-ES" sz="1400" i="1" dirty="0">
              <a:solidFill>
                <a:srgbClr val="333A36"/>
              </a:solidFill>
              <a:latin typeface="Arial" panose="020B0604020202020204" pitchFamily="34" charset="0"/>
              <a:cs typeface="Arial" panose="020B0604020202020204" pitchFamily="34" charset="0"/>
            </a:endParaRPr>
          </a:p>
          <a:p>
            <a:pPr algn="just"/>
            <a:r>
              <a:rPr lang="es-419" sz="1400" i="1" dirty="0">
                <a:latin typeface="Arial" panose="020B0604020202020204" pitchFamily="34" charset="0"/>
                <a:cs typeface="Arial" panose="020B0604020202020204" pitchFamily="34" charset="0"/>
              </a:rPr>
              <a:t>2. La propiedad de las tierras indígenas goza de especial protección. El Estado establecerá instrumentos jurídicos eficaces para su catastro, regularización, demarcación, titulación, </a:t>
            </a:r>
            <a:r>
              <a:rPr lang="es-419" sz="1400" b="1" i="1" dirty="0">
                <a:latin typeface="Arial" panose="020B0604020202020204" pitchFamily="34" charset="0"/>
                <a:cs typeface="Arial" panose="020B0604020202020204" pitchFamily="34" charset="0"/>
              </a:rPr>
              <a:t>reparación</a:t>
            </a:r>
            <a:r>
              <a:rPr lang="es-419" sz="1400" i="1" dirty="0">
                <a:latin typeface="Arial" panose="020B0604020202020204" pitchFamily="34" charset="0"/>
                <a:cs typeface="Arial" panose="020B0604020202020204" pitchFamily="34" charset="0"/>
              </a:rPr>
              <a:t> y restitución.</a:t>
            </a:r>
          </a:p>
          <a:p>
            <a:pPr algn="just"/>
            <a:endParaRPr lang="es-419" sz="1400" i="1" dirty="0">
              <a:solidFill>
                <a:srgbClr val="333A36"/>
              </a:solidFill>
              <a:latin typeface="Arial" panose="020B0604020202020204" pitchFamily="34" charset="0"/>
              <a:cs typeface="Arial" panose="020B0604020202020204" pitchFamily="34" charset="0"/>
            </a:endParaRPr>
          </a:p>
          <a:p>
            <a:pPr algn="just"/>
            <a:r>
              <a:rPr lang="es-419" sz="1400" i="1" dirty="0">
                <a:latin typeface="Arial" panose="020B0604020202020204" pitchFamily="34" charset="0"/>
                <a:cs typeface="Arial" panose="020B0604020202020204" pitchFamily="34" charset="0"/>
              </a:rPr>
              <a:t>3. La </a:t>
            </a:r>
            <a:r>
              <a:rPr lang="es-419" sz="1400" b="1" i="1" dirty="0">
                <a:latin typeface="Arial" panose="020B0604020202020204" pitchFamily="34" charset="0"/>
                <a:cs typeface="Arial" panose="020B0604020202020204" pitchFamily="34" charset="0"/>
              </a:rPr>
              <a:t>restitución</a:t>
            </a:r>
            <a:r>
              <a:rPr lang="es-419" sz="1400" i="1" dirty="0">
                <a:latin typeface="Arial" panose="020B0604020202020204" pitchFamily="34" charset="0"/>
                <a:cs typeface="Arial" panose="020B0604020202020204" pitchFamily="34" charset="0"/>
              </a:rPr>
              <a:t> constituye un </a:t>
            </a:r>
            <a:r>
              <a:rPr lang="es-419" sz="1400" b="1" i="1" dirty="0">
                <a:latin typeface="Arial" panose="020B0604020202020204" pitchFamily="34" charset="0"/>
                <a:cs typeface="Arial" panose="020B0604020202020204" pitchFamily="34" charset="0"/>
              </a:rPr>
              <a:t>mecanismo preferente de reparación</a:t>
            </a:r>
            <a:r>
              <a:rPr lang="es-419" sz="1400" i="1" dirty="0">
                <a:latin typeface="Arial" panose="020B0604020202020204" pitchFamily="34" charset="0"/>
                <a:cs typeface="Arial" panose="020B0604020202020204" pitchFamily="34" charset="0"/>
              </a:rPr>
              <a:t>, de utilidad pública e interés general”</a:t>
            </a:r>
            <a:endParaRPr lang="es-419" sz="1400" i="1" dirty="0">
              <a:solidFill>
                <a:srgbClr val="333A36"/>
              </a:solidFill>
              <a:latin typeface="Arial" panose="020B0604020202020204" pitchFamily="34" charset="0"/>
              <a:ea typeface="Arial" charset="0"/>
              <a:cs typeface="Arial" panose="020B0604020202020204" pitchFamily="34" charset="0"/>
            </a:endParaRPr>
          </a:p>
          <a:p>
            <a:pPr algn="just"/>
            <a:endParaRPr lang="es-ES" sz="1400" b="1" i="1" dirty="0">
              <a:solidFill>
                <a:srgbClr val="333A36"/>
              </a:solidFill>
              <a:latin typeface="Arial" charset="0"/>
              <a:ea typeface="Arial" charset="0"/>
              <a:cs typeface="Arial" charset="0"/>
            </a:endParaRPr>
          </a:p>
          <a:p>
            <a:pPr algn="just"/>
            <a:endParaRPr lang="es-CL" sz="1400" b="1"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6103193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sp>
        <p:nvSpPr>
          <p:cNvPr id="11" name="CuadroTexto 10"/>
          <p:cNvSpPr txBox="1"/>
          <p:nvPr/>
        </p:nvSpPr>
        <p:spPr>
          <a:xfrm>
            <a:off x="4847527" y="3226534"/>
            <a:ext cx="2094449"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de la Propiedad.</a:t>
            </a:r>
          </a:p>
          <a:p>
            <a:endParaRPr lang="es-ES_tradnl" sz="1600" dirty="0">
              <a:solidFill>
                <a:schemeClr val="bg1"/>
              </a:solidFill>
              <a:latin typeface="Arial" charset="0"/>
              <a:ea typeface="Arial" charset="0"/>
              <a:cs typeface="Arial" charset="0"/>
            </a:endParaRPr>
          </a:p>
        </p:txBody>
      </p:sp>
      <p:sp>
        <p:nvSpPr>
          <p:cNvPr id="12" name="CuadroTexto 11"/>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03</a:t>
            </a:r>
          </a:p>
        </p:txBody>
      </p:sp>
      <p:cxnSp>
        <p:nvCxnSpPr>
          <p:cNvPr id="13" name="Conector recto 12"/>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2"/>
          <a:stretch>
            <a:fillRect/>
          </a:stretch>
        </p:blipFill>
        <p:spPr>
          <a:xfrm>
            <a:off x="750587" y="2984857"/>
            <a:ext cx="981246" cy="888284"/>
          </a:xfrm>
          <a:prstGeom prst="rect">
            <a:avLst/>
          </a:prstGeom>
        </p:spPr>
      </p:pic>
      <p:cxnSp>
        <p:nvCxnSpPr>
          <p:cNvPr id="15" name="Conector recto 14"/>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4098" name="Picture 2" descr="https://www.odepa.gob.cl/wp-content/uploads/2018/10/countryside-cropland-farm-126793-e1534868713168-1024x49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757" r="38669"/>
          <a:stretch/>
        </p:blipFill>
        <p:spPr bwMode="auto">
          <a:xfrm>
            <a:off x="7294880" y="-1"/>
            <a:ext cx="49449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Un rebaño de ovejas en el campo&#10;&#10;Descripción generada automáticamente">
            <a:extLst>
              <a:ext uri="{FF2B5EF4-FFF2-40B4-BE49-F238E27FC236}">
                <a16:creationId xmlns:a16="http://schemas.microsoft.com/office/drawing/2014/main" id="{2BC050E9-0743-CDC7-C7DC-7A99823D7A48}"/>
              </a:ext>
            </a:extLst>
          </p:cNvPr>
          <p:cNvPicPr>
            <a:picLocks noChangeAspect="1"/>
          </p:cNvPicPr>
          <p:nvPr/>
        </p:nvPicPr>
        <p:blipFill rotWithShape="1">
          <a:blip r:embed="rId4"/>
          <a:srcRect l="52044" t="106" r="19314" b="-106"/>
          <a:stretch/>
        </p:blipFill>
        <p:spPr>
          <a:xfrm>
            <a:off x="7294879" y="0"/>
            <a:ext cx="4944901" cy="6857999"/>
          </a:xfrm>
          <a:prstGeom prst="rect">
            <a:avLst/>
          </a:prstGeom>
        </p:spPr>
      </p:pic>
    </p:spTree>
    <p:extLst>
      <p:ext uri="{BB962C8B-B14F-4D97-AF65-F5344CB8AC3E}">
        <p14:creationId xmlns:p14="http://schemas.microsoft.com/office/powerpoint/2010/main" val="363310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03 / </a:t>
            </a:r>
            <a:r>
              <a:rPr lang="es-CL" sz="1100" dirty="0">
                <a:solidFill>
                  <a:schemeClr val="bg1"/>
                </a:solidFill>
                <a:latin typeface="Arial" charset="0"/>
                <a:ea typeface="Arial" charset="0"/>
                <a:cs typeface="Arial" charset="0"/>
              </a:rPr>
              <a:t>Estatuto de la Propiedad.</a:t>
            </a:r>
          </a:p>
        </p:txBody>
      </p:sp>
      <p:cxnSp>
        <p:nvCxnSpPr>
          <p:cNvPr id="15" name="Conector recto 14"/>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Debilitamiento del derechos de propiedad</a:t>
            </a:r>
          </a:p>
        </p:txBody>
      </p:sp>
      <p:sp>
        <p:nvSpPr>
          <p:cNvPr id="9" name="CuadroTexto 8"/>
          <p:cNvSpPr txBox="1"/>
          <p:nvPr/>
        </p:nvSpPr>
        <p:spPr>
          <a:xfrm>
            <a:off x="6763472" y="2759506"/>
            <a:ext cx="4919104" cy="3693319"/>
          </a:xfrm>
          <a:prstGeom prst="rect">
            <a:avLst/>
          </a:prstGeom>
          <a:noFill/>
        </p:spPr>
        <p:txBody>
          <a:bodyPr wrap="square" rtlCol="0">
            <a:spAutoFit/>
          </a:bodyPr>
          <a:lstStyle/>
          <a:p>
            <a:pPr algn="just"/>
            <a:r>
              <a:rPr lang="es-CL" b="1" i="1" dirty="0">
                <a:solidFill>
                  <a:srgbClr val="333A36"/>
                </a:solidFill>
                <a:latin typeface="Arial" charset="0"/>
                <a:ea typeface="Arial" charset="0"/>
                <a:cs typeface="Arial" charset="0"/>
              </a:rPr>
              <a:t>Artículo 78</a:t>
            </a:r>
          </a:p>
          <a:p>
            <a:pPr algn="just"/>
            <a:endParaRPr lang="es-CL" b="1" i="1" dirty="0">
              <a:solidFill>
                <a:srgbClr val="333A36"/>
              </a:solidFill>
              <a:latin typeface="Arial" charset="0"/>
              <a:ea typeface="Arial" charset="0"/>
              <a:cs typeface="Arial" charset="0"/>
            </a:endParaRPr>
          </a:p>
          <a:p>
            <a:pPr algn="just"/>
            <a:r>
              <a:rPr lang="es-CL" i="1" dirty="0">
                <a:solidFill>
                  <a:srgbClr val="333A36"/>
                </a:solidFill>
                <a:latin typeface="Arial" charset="0"/>
                <a:ea typeface="Arial" charset="0"/>
                <a:cs typeface="Arial" charset="0"/>
              </a:rPr>
              <a:t>1. Toda persona, natural o jurídica, tiene derecho de propiedad en todas sus especies y sobre toda clase de bienes, salvo aquellos que la naturaleza ha hecho comunes a todas las personas y los que la Constitución o la ley </a:t>
            </a:r>
            <a:r>
              <a:rPr lang="es-CL" b="1" i="1" dirty="0">
                <a:solidFill>
                  <a:srgbClr val="333A36"/>
                </a:solidFill>
                <a:latin typeface="Arial" charset="0"/>
                <a:ea typeface="Arial" charset="0"/>
                <a:cs typeface="Arial" charset="0"/>
              </a:rPr>
              <a:t>declaren inapropiables. </a:t>
            </a:r>
          </a:p>
          <a:p>
            <a:pPr algn="just"/>
            <a:endParaRPr lang="es-CL" i="1" dirty="0">
              <a:solidFill>
                <a:srgbClr val="333A36"/>
              </a:solidFill>
              <a:latin typeface="Arial" charset="0"/>
              <a:ea typeface="Arial" charset="0"/>
              <a:cs typeface="Arial" charset="0"/>
            </a:endParaRPr>
          </a:p>
          <a:p>
            <a:pPr algn="just"/>
            <a:r>
              <a:rPr lang="es-CL" i="1" dirty="0">
                <a:solidFill>
                  <a:srgbClr val="333A36"/>
                </a:solidFill>
                <a:latin typeface="Arial" charset="0"/>
                <a:ea typeface="Arial" charset="0"/>
                <a:cs typeface="Arial" charset="0"/>
              </a:rPr>
              <a:t>2. Corresponderá a la ley determinar el modo de adquirir la propiedad, su contenido, límites y deberes, </a:t>
            </a:r>
            <a:r>
              <a:rPr lang="es-CL" b="1" i="1" dirty="0">
                <a:solidFill>
                  <a:srgbClr val="333A36"/>
                </a:solidFill>
                <a:latin typeface="Arial" charset="0"/>
                <a:ea typeface="Arial" charset="0"/>
                <a:cs typeface="Arial" charset="0"/>
              </a:rPr>
              <a:t>conforme con su función social y ecológica.”</a:t>
            </a:r>
          </a:p>
        </p:txBody>
      </p:sp>
      <p:sp>
        <p:nvSpPr>
          <p:cNvPr id="12" name="CuadroTexto 11"/>
          <p:cNvSpPr txBox="1"/>
          <p:nvPr/>
        </p:nvSpPr>
        <p:spPr>
          <a:xfrm>
            <a:off x="663543" y="3452003"/>
            <a:ext cx="4919104" cy="1754326"/>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Respecto a la actual constitución se introduce como límite a la propiedad la función ecológica, lo cual traerá nuevas obligaciones a los propietarios o bien, permitirá la expropiación, por razones medioambientales </a:t>
            </a:r>
          </a:p>
          <a:p>
            <a:pPr algn="just"/>
            <a:endParaRPr lang="es-ES_tradnl"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3031095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03 / </a:t>
            </a:r>
            <a:r>
              <a:rPr lang="es-CL" sz="1100" dirty="0">
                <a:solidFill>
                  <a:schemeClr val="bg1"/>
                </a:solidFill>
                <a:latin typeface="Arial" charset="0"/>
                <a:ea typeface="Arial" charset="0"/>
                <a:cs typeface="Arial" charset="0"/>
              </a:rPr>
              <a:t>Estatuto de la Propiedad.</a:t>
            </a:r>
          </a:p>
        </p:txBody>
      </p:sp>
      <p:cxnSp>
        <p:nvCxnSpPr>
          <p:cNvPr id="15" name="Conector recto 14"/>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60474"/>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Expropiación.</a:t>
            </a:r>
          </a:p>
        </p:txBody>
      </p:sp>
      <p:sp>
        <p:nvSpPr>
          <p:cNvPr id="9" name="CuadroTexto 8"/>
          <p:cNvSpPr txBox="1"/>
          <p:nvPr/>
        </p:nvSpPr>
        <p:spPr>
          <a:xfrm>
            <a:off x="6599583" y="2668924"/>
            <a:ext cx="4919104" cy="4001095"/>
          </a:xfrm>
          <a:prstGeom prst="rect">
            <a:avLst/>
          </a:prstGeom>
          <a:noFill/>
        </p:spPr>
        <p:txBody>
          <a:bodyPr wrap="square" rtlCol="0">
            <a:spAutoFit/>
          </a:bodyPr>
          <a:lstStyle/>
          <a:p>
            <a:pPr algn="just">
              <a:spcAft>
                <a:spcPts val="600"/>
              </a:spcAft>
            </a:pPr>
            <a:r>
              <a:rPr lang="es-CL" sz="1400" b="1" i="1" dirty="0">
                <a:solidFill>
                  <a:srgbClr val="333A36"/>
                </a:solidFill>
                <a:latin typeface="Arial" charset="0"/>
                <a:ea typeface="Arial" charset="0"/>
                <a:cs typeface="Arial" charset="0"/>
              </a:rPr>
              <a:t>“Artículo 78. </a:t>
            </a:r>
          </a:p>
          <a:p>
            <a:pPr algn="just">
              <a:spcAft>
                <a:spcPts val="600"/>
              </a:spcAft>
            </a:pPr>
            <a:endParaRPr lang="es-CL" sz="1400" b="1" i="1" dirty="0">
              <a:solidFill>
                <a:srgbClr val="333A36"/>
              </a:solidFill>
              <a:latin typeface="Arial" charset="0"/>
              <a:ea typeface="Arial" charset="0"/>
              <a:cs typeface="Arial" charset="0"/>
            </a:endParaRPr>
          </a:p>
          <a:p>
            <a:pPr algn="just">
              <a:spcAft>
                <a:spcPts val="600"/>
              </a:spcAft>
            </a:pPr>
            <a:r>
              <a:rPr lang="es-CL" sz="1400" i="1" dirty="0">
                <a:solidFill>
                  <a:srgbClr val="333A36"/>
                </a:solidFill>
                <a:latin typeface="Arial" charset="0"/>
                <a:ea typeface="Arial" charset="0"/>
                <a:cs typeface="Arial" charset="0"/>
              </a:rPr>
              <a:t>3. Ninguna persona puede ser privada de su propiedad, sino en virtud de una ley que autorice la expropiación por causa de utilidad pública o interés general declarado por el legislador. </a:t>
            </a:r>
          </a:p>
          <a:p>
            <a:pPr algn="just">
              <a:spcAft>
                <a:spcPts val="600"/>
              </a:spcAft>
            </a:pPr>
            <a:endParaRPr lang="es-CL" sz="1400" i="1" dirty="0">
              <a:solidFill>
                <a:srgbClr val="333A36"/>
              </a:solidFill>
              <a:latin typeface="Arial" charset="0"/>
              <a:ea typeface="Arial" charset="0"/>
              <a:cs typeface="Arial" charset="0"/>
            </a:endParaRPr>
          </a:p>
          <a:p>
            <a:pPr algn="just">
              <a:spcAft>
                <a:spcPts val="600"/>
              </a:spcAft>
            </a:pPr>
            <a:r>
              <a:rPr lang="es-CL" sz="1400" i="1" dirty="0">
                <a:solidFill>
                  <a:srgbClr val="333A36"/>
                </a:solidFill>
                <a:latin typeface="Arial" charset="0"/>
                <a:ea typeface="Arial" charset="0"/>
                <a:cs typeface="Arial" charset="0"/>
              </a:rPr>
              <a:t>4.La propietaria o el propietario siempre tendrá derecho a que </a:t>
            </a:r>
            <a:r>
              <a:rPr lang="es-CL" sz="1400" b="1" i="1" dirty="0">
                <a:solidFill>
                  <a:srgbClr val="333A36"/>
                </a:solidFill>
                <a:latin typeface="Arial" charset="0"/>
                <a:ea typeface="Arial" charset="0"/>
                <a:cs typeface="Arial" charset="0"/>
              </a:rPr>
              <a:t>se le indemnice por el justo precio del bien expropiado. </a:t>
            </a:r>
          </a:p>
          <a:p>
            <a:pPr algn="just">
              <a:spcAft>
                <a:spcPts val="600"/>
              </a:spcAft>
            </a:pPr>
            <a:endParaRPr lang="es-CL" sz="1400" b="1" i="1" dirty="0">
              <a:solidFill>
                <a:srgbClr val="333A36"/>
              </a:solidFill>
              <a:latin typeface="Arial" charset="0"/>
              <a:ea typeface="Arial" charset="0"/>
              <a:cs typeface="Arial" charset="0"/>
            </a:endParaRPr>
          </a:p>
          <a:p>
            <a:pPr algn="just">
              <a:spcAft>
                <a:spcPts val="600"/>
              </a:spcAft>
            </a:pPr>
            <a:r>
              <a:rPr lang="es-CL" sz="1400" i="1" dirty="0">
                <a:solidFill>
                  <a:srgbClr val="333A36"/>
                </a:solidFill>
                <a:latin typeface="Arial" charset="0"/>
                <a:ea typeface="Arial" charset="0"/>
                <a:cs typeface="Arial" charset="0"/>
              </a:rPr>
              <a:t>5. El pago deberá efectuarse de forma previa a la toma de posesión material del bien expropiado y la persona expropiada siempre podrá reclamar de la legalidad del acto expropiatorio, así como </a:t>
            </a:r>
            <a:r>
              <a:rPr lang="es-CL" sz="1400" b="1" i="1" dirty="0">
                <a:solidFill>
                  <a:srgbClr val="333A36"/>
                </a:solidFill>
                <a:latin typeface="Arial" charset="0"/>
                <a:ea typeface="Arial" charset="0"/>
                <a:cs typeface="Arial" charset="0"/>
              </a:rPr>
              <a:t>del monto y modalidad de pago </a:t>
            </a:r>
            <a:r>
              <a:rPr lang="es-CL" sz="1400" i="1" dirty="0">
                <a:solidFill>
                  <a:srgbClr val="333A36"/>
                </a:solidFill>
                <a:latin typeface="Arial" charset="0"/>
                <a:ea typeface="Arial" charset="0"/>
                <a:cs typeface="Arial" charset="0"/>
              </a:rPr>
              <a:t>ante los tribunales que determine la ley.”</a:t>
            </a:r>
          </a:p>
        </p:txBody>
      </p:sp>
      <p:sp>
        <p:nvSpPr>
          <p:cNvPr id="12" name="CuadroTexto 11"/>
          <p:cNvSpPr txBox="1"/>
          <p:nvPr/>
        </p:nvSpPr>
        <p:spPr>
          <a:xfrm>
            <a:off x="538023" y="2633764"/>
            <a:ext cx="4919104" cy="3539430"/>
          </a:xfrm>
          <a:prstGeom prst="rect">
            <a:avLst/>
          </a:prstGeom>
          <a:noFill/>
        </p:spPr>
        <p:txBody>
          <a:bodyPr wrap="square" rtlCol="0">
            <a:spAutoFit/>
          </a:bodyPr>
          <a:lstStyle/>
          <a:p>
            <a:pPr algn="just"/>
            <a:r>
              <a:rPr lang="es-ES_tradnl" sz="1600" dirty="0">
                <a:solidFill>
                  <a:srgbClr val="333A36"/>
                </a:solidFill>
                <a:latin typeface="Arial" charset="0"/>
                <a:ea typeface="Arial" charset="0"/>
                <a:cs typeface="Arial" charset="0"/>
              </a:rPr>
              <a:t>Se establecen reglas de expropiación mucho más amplias y con ello se debilita la propiedad de las personas.</a:t>
            </a:r>
          </a:p>
          <a:p>
            <a:pPr algn="just"/>
            <a:endParaRPr lang="es-ES_tradn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sz="1600" dirty="0">
                <a:solidFill>
                  <a:srgbClr val="333A36"/>
                </a:solidFill>
                <a:latin typeface="Arial" charset="0"/>
                <a:ea typeface="Arial" charset="0"/>
                <a:cs typeface="Arial" charset="0"/>
              </a:rPr>
              <a:t>Se reemplaza el concepto de </a:t>
            </a:r>
            <a:r>
              <a:rPr lang="es-CL" sz="1600" b="1" dirty="0">
                <a:solidFill>
                  <a:srgbClr val="333A36"/>
                </a:solidFill>
                <a:latin typeface="Arial" charset="0"/>
                <a:ea typeface="Arial" charset="0"/>
                <a:cs typeface="Arial" charset="0"/>
              </a:rPr>
              <a:t>daño patrimonial efectivamente causado </a:t>
            </a:r>
            <a:r>
              <a:rPr lang="es-CL" sz="1600" dirty="0">
                <a:solidFill>
                  <a:srgbClr val="333A36"/>
                </a:solidFill>
                <a:latin typeface="Arial" charset="0"/>
                <a:ea typeface="Arial" charset="0"/>
                <a:cs typeface="Arial" charset="0"/>
              </a:rPr>
              <a:t>por el </a:t>
            </a:r>
            <a:r>
              <a:rPr lang="es-CL" sz="1600" b="1" dirty="0">
                <a:solidFill>
                  <a:srgbClr val="333A36"/>
                </a:solidFill>
                <a:latin typeface="Arial" charset="0"/>
                <a:ea typeface="Arial" charset="0"/>
                <a:cs typeface="Arial" charset="0"/>
              </a:rPr>
              <a:t>precio justo, </a:t>
            </a:r>
            <a:r>
              <a:rPr lang="es-CL" sz="1600" dirty="0">
                <a:solidFill>
                  <a:srgbClr val="333A36"/>
                </a:solidFill>
                <a:latin typeface="Arial" charset="0"/>
                <a:ea typeface="Arial" charset="0"/>
                <a:cs typeface="Arial" charset="0"/>
              </a:rPr>
              <a:t>concepto ambiguo.</a:t>
            </a:r>
            <a:endParaRPr lang="es-ES_tradnl" sz="1600" b="1"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endParaRPr lang="es-C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sz="1600" dirty="0">
                <a:solidFill>
                  <a:srgbClr val="333A36"/>
                </a:solidFill>
                <a:latin typeface="Arial" charset="0"/>
                <a:ea typeface="Arial" charset="0"/>
                <a:cs typeface="Arial" charset="0"/>
              </a:rPr>
              <a:t>Se prescinde del </a:t>
            </a:r>
            <a:r>
              <a:rPr lang="es-CL" sz="1600" b="1" dirty="0">
                <a:solidFill>
                  <a:srgbClr val="333A36"/>
                </a:solidFill>
                <a:latin typeface="Arial" charset="0"/>
                <a:ea typeface="Arial" charset="0"/>
                <a:cs typeface="Arial" charset="0"/>
              </a:rPr>
              <a:t>pago en efectivo y con anterioridad al acto expropiatorio</a:t>
            </a:r>
            <a:r>
              <a:rPr lang="es-CL" sz="1600" dirty="0">
                <a:solidFill>
                  <a:srgbClr val="333A36"/>
                </a:solidFill>
                <a:latin typeface="Arial" charset="0"/>
                <a:ea typeface="Arial" charset="0"/>
                <a:cs typeface="Arial" charset="0"/>
              </a:rPr>
              <a:t>, señalando que en la expropiación, el legislador podría establecer mecanismos de pago distintos que erosionen el valor de la propiedad (ej. Pago en cuotas nominales).</a:t>
            </a:r>
            <a:endParaRPr lang="es-ES_tradnl" sz="1600"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3960803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A36"/>
        </a:solidFill>
        <a:effectLst/>
      </p:bgPr>
    </p:bg>
    <p:spTree>
      <p:nvGrpSpPr>
        <p:cNvPr id="1" name=""/>
        <p:cNvGrpSpPr/>
        <p:nvPr/>
      </p:nvGrpSpPr>
      <p:grpSpPr>
        <a:xfrm>
          <a:off x="0" y="0"/>
          <a:ext cx="0" cy="0"/>
          <a:chOff x="0" y="0"/>
          <a:chExt cx="0" cy="0"/>
        </a:xfrm>
      </p:grpSpPr>
      <p:pic>
        <p:nvPicPr>
          <p:cNvPr id="46" name="Imagen 45"/>
          <p:cNvPicPr>
            <a:picLocks noChangeAspect="1"/>
          </p:cNvPicPr>
          <p:nvPr/>
        </p:nvPicPr>
        <p:blipFill>
          <a:blip r:embed="rId2"/>
          <a:stretch>
            <a:fillRect/>
          </a:stretch>
        </p:blipFill>
        <p:spPr>
          <a:xfrm>
            <a:off x="650002" y="715454"/>
            <a:ext cx="1182413" cy="1063472"/>
          </a:xfrm>
          <a:prstGeom prst="rect">
            <a:avLst/>
          </a:prstGeom>
        </p:spPr>
      </p:pic>
      <p:grpSp>
        <p:nvGrpSpPr>
          <p:cNvPr id="81" name="Agrupar 80"/>
          <p:cNvGrpSpPr/>
          <p:nvPr/>
        </p:nvGrpSpPr>
        <p:grpSpPr>
          <a:xfrm>
            <a:off x="3008060" y="877500"/>
            <a:ext cx="4230851" cy="1189062"/>
            <a:chOff x="7319364" y="932540"/>
            <a:chExt cx="3942406" cy="1107996"/>
          </a:xfrm>
        </p:grpSpPr>
        <p:sp>
          <p:nvSpPr>
            <p:cNvPr id="47" name="CuadroTexto 46"/>
            <p:cNvSpPr txBox="1"/>
            <p:nvPr/>
          </p:nvSpPr>
          <p:spPr>
            <a:xfrm>
              <a:off x="9368727" y="1054190"/>
              <a:ext cx="1893043"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y Gobernanza de las Aguas.</a:t>
              </a:r>
            </a:p>
          </p:txBody>
        </p:sp>
        <p:sp>
          <p:nvSpPr>
            <p:cNvPr id="48" name="CuadroTexto 47"/>
            <p:cNvSpPr txBox="1"/>
            <p:nvPr/>
          </p:nvSpPr>
          <p:spPr>
            <a:xfrm>
              <a:off x="7319364" y="932540"/>
              <a:ext cx="1387756" cy="1107996"/>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01</a:t>
              </a:r>
            </a:p>
          </p:txBody>
        </p:sp>
        <p:cxnSp>
          <p:nvCxnSpPr>
            <p:cNvPr id="49" name="Conector recto 48"/>
            <p:cNvCxnSpPr/>
            <p:nvPr/>
          </p:nvCxnSpPr>
          <p:spPr>
            <a:xfrm flipV="1">
              <a:off x="8991488" y="111827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Agrupar 79"/>
          <p:cNvGrpSpPr/>
          <p:nvPr/>
        </p:nvGrpSpPr>
        <p:grpSpPr>
          <a:xfrm>
            <a:off x="3005012" y="2045126"/>
            <a:ext cx="4330512" cy="1189062"/>
            <a:chOff x="7319364" y="2202540"/>
            <a:chExt cx="4035273" cy="1107996"/>
          </a:xfrm>
        </p:grpSpPr>
        <p:sp>
          <p:nvSpPr>
            <p:cNvPr id="63" name="CuadroTexto 62"/>
            <p:cNvSpPr txBox="1"/>
            <p:nvPr/>
          </p:nvSpPr>
          <p:spPr>
            <a:xfrm>
              <a:off x="9368726" y="2331337"/>
              <a:ext cx="1985911"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Plurinacionalidad y relación con los pueblos originarios.</a:t>
              </a:r>
            </a:p>
          </p:txBody>
        </p:sp>
        <p:sp>
          <p:nvSpPr>
            <p:cNvPr id="64" name="CuadroTexto 63"/>
            <p:cNvSpPr txBox="1"/>
            <p:nvPr/>
          </p:nvSpPr>
          <p:spPr>
            <a:xfrm>
              <a:off x="7319364" y="2202540"/>
              <a:ext cx="1387756" cy="1107996"/>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02</a:t>
              </a:r>
            </a:p>
          </p:txBody>
        </p:sp>
        <p:cxnSp>
          <p:nvCxnSpPr>
            <p:cNvPr id="65" name="Conector recto 64"/>
            <p:cNvCxnSpPr/>
            <p:nvPr/>
          </p:nvCxnSpPr>
          <p:spPr>
            <a:xfrm flipV="1">
              <a:off x="8991488" y="238827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 name="Agrupar 78"/>
          <p:cNvGrpSpPr/>
          <p:nvPr/>
        </p:nvGrpSpPr>
        <p:grpSpPr>
          <a:xfrm>
            <a:off x="2998915" y="3310613"/>
            <a:ext cx="4230851" cy="1189062"/>
            <a:chOff x="7319364" y="3513180"/>
            <a:chExt cx="3942406" cy="1107996"/>
          </a:xfrm>
        </p:grpSpPr>
        <p:sp>
          <p:nvSpPr>
            <p:cNvPr id="72" name="CuadroTexto 71"/>
            <p:cNvSpPr txBox="1"/>
            <p:nvPr/>
          </p:nvSpPr>
          <p:spPr>
            <a:xfrm>
              <a:off x="9368727" y="3774791"/>
              <a:ext cx="1893043"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de la Propiedad.</a:t>
              </a:r>
            </a:p>
            <a:p>
              <a:endParaRPr lang="es-ES_tradnl" sz="1600" dirty="0">
                <a:solidFill>
                  <a:schemeClr val="bg1"/>
                </a:solidFill>
                <a:latin typeface="Arial" charset="0"/>
                <a:ea typeface="Arial" charset="0"/>
                <a:cs typeface="Arial" charset="0"/>
              </a:endParaRPr>
            </a:p>
          </p:txBody>
        </p:sp>
        <p:sp>
          <p:nvSpPr>
            <p:cNvPr id="73" name="CuadroTexto 72"/>
            <p:cNvSpPr txBox="1"/>
            <p:nvPr/>
          </p:nvSpPr>
          <p:spPr>
            <a:xfrm>
              <a:off x="7319364" y="3513180"/>
              <a:ext cx="1387756" cy="1107996"/>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03</a:t>
              </a:r>
            </a:p>
          </p:txBody>
        </p:sp>
        <p:cxnSp>
          <p:nvCxnSpPr>
            <p:cNvPr id="74" name="Conector recto 73"/>
            <p:cNvCxnSpPr/>
            <p:nvPr/>
          </p:nvCxnSpPr>
          <p:spPr>
            <a:xfrm flipV="1">
              <a:off x="8991488" y="369891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2" name="CuadroTexto 81"/>
          <p:cNvSpPr txBox="1"/>
          <p:nvPr/>
        </p:nvSpPr>
        <p:spPr>
          <a:xfrm>
            <a:off x="542768" y="5221947"/>
            <a:ext cx="3383517" cy="555345"/>
          </a:xfrm>
          <a:prstGeom prst="rect">
            <a:avLst/>
          </a:prstGeom>
          <a:noFill/>
        </p:spPr>
        <p:txBody>
          <a:bodyPr wrap="square" rtlCol="0">
            <a:spAutoFit/>
          </a:bodyPr>
          <a:lstStyle/>
          <a:p>
            <a:pPr>
              <a:lnSpc>
                <a:spcPts val="3600"/>
              </a:lnSpc>
            </a:pPr>
            <a:r>
              <a:rPr lang="es-ES_tradnl" sz="4000" b="1" dirty="0">
                <a:solidFill>
                  <a:schemeClr val="bg1"/>
                </a:solidFill>
                <a:latin typeface="Arial" charset="0"/>
                <a:ea typeface="Arial" charset="0"/>
                <a:cs typeface="Arial" charset="0"/>
              </a:rPr>
              <a:t>Índice</a:t>
            </a:r>
          </a:p>
        </p:txBody>
      </p:sp>
      <p:grpSp>
        <p:nvGrpSpPr>
          <p:cNvPr id="16" name="Agrupar 80"/>
          <p:cNvGrpSpPr/>
          <p:nvPr/>
        </p:nvGrpSpPr>
        <p:grpSpPr>
          <a:xfrm>
            <a:off x="2998915" y="4572095"/>
            <a:ext cx="4230851" cy="1189062"/>
            <a:chOff x="7319364" y="932540"/>
            <a:chExt cx="3942406" cy="1107996"/>
          </a:xfrm>
        </p:grpSpPr>
        <p:sp>
          <p:nvSpPr>
            <p:cNvPr id="17" name="CuadroTexto 16"/>
            <p:cNvSpPr txBox="1"/>
            <p:nvPr/>
          </p:nvSpPr>
          <p:spPr>
            <a:xfrm>
              <a:off x="9368727" y="1054190"/>
              <a:ext cx="1893043"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Soberanía y Seguridad Alimentaria.</a:t>
              </a:r>
            </a:p>
          </p:txBody>
        </p:sp>
        <p:sp>
          <p:nvSpPr>
            <p:cNvPr id="18" name="CuadroTexto 17"/>
            <p:cNvSpPr txBox="1"/>
            <p:nvPr/>
          </p:nvSpPr>
          <p:spPr>
            <a:xfrm>
              <a:off x="7319364" y="932540"/>
              <a:ext cx="1387756" cy="1107996"/>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04</a:t>
              </a:r>
            </a:p>
          </p:txBody>
        </p:sp>
        <p:cxnSp>
          <p:nvCxnSpPr>
            <p:cNvPr id="19" name="Conector recto 18"/>
            <p:cNvCxnSpPr/>
            <p:nvPr/>
          </p:nvCxnSpPr>
          <p:spPr>
            <a:xfrm flipV="1">
              <a:off x="8991488" y="111827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Agrupar 79"/>
          <p:cNvGrpSpPr/>
          <p:nvPr/>
        </p:nvGrpSpPr>
        <p:grpSpPr>
          <a:xfrm>
            <a:off x="7357647" y="875447"/>
            <a:ext cx="4347070" cy="1189062"/>
            <a:chOff x="7319364" y="2202540"/>
            <a:chExt cx="4050702" cy="1107996"/>
          </a:xfrm>
        </p:grpSpPr>
        <p:sp>
          <p:nvSpPr>
            <p:cNvPr id="21" name="CuadroTexto 20"/>
            <p:cNvSpPr txBox="1"/>
            <p:nvPr/>
          </p:nvSpPr>
          <p:spPr>
            <a:xfrm>
              <a:off x="9368726" y="2386464"/>
              <a:ext cx="2001340" cy="774343"/>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¿Descentralización</a:t>
              </a:r>
            </a:p>
            <a:p>
              <a:r>
                <a:rPr lang="es-ES_tradnl" sz="1600" dirty="0">
                  <a:solidFill>
                    <a:schemeClr val="bg1"/>
                  </a:solidFill>
                  <a:latin typeface="Arial" charset="0"/>
                  <a:ea typeface="Arial" charset="0"/>
                  <a:cs typeface="Arial" charset="0"/>
                </a:rPr>
                <a:t> o dispersión de funciones?</a:t>
              </a:r>
            </a:p>
          </p:txBody>
        </p:sp>
        <p:sp>
          <p:nvSpPr>
            <p:cNvPr id="22" name="CuadroTexto 21"/>
            <p:cNvSpPr txBox="1"/>
            <p:nvPr/>
          </p:nvSpPr>
          <p:spPr>
            <a:xfrm>
              <a:off x="7319364" y="2202540"/>
              <a:ext cx="1387756" cy="1107996"/>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05</a:t>
              </a:r>
            </a:p>
          </p:txBody>
        </p:sp>
        <p:cxnSp>
          <p:nvCxnSpPr>
            <p:cNvPr id="23" name="Conector recto 22"/>
            <p:cNvCxnSpPr/>
            <p:nvPr/>
          </p:nvCxnSpPr>
          <p:spPr>
            <a:xfrm flipV="1">
              <a:off x="8991488" y="238827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 name="Agrupar 78"/>
          <p:cNvGrpSpPr/>
          <p:nvPr/>
        </p:nvGrpSpPr>
        <p:grpSpPr>
          <a:xfrm>
            <a:off x="7357647" y="2045126"/>
            <a:ext cx="4230851" cy="1189062"/>
            <a:chOff x="7319364" y="3513180"/>
            <a:chExt cx="3942406" cy="1107996"/>
          </a:xfrm>
        </p:grpSpPr>
        <p:sp>
          <p:nvSpPr>
            <p:cNvPr id="25" name="CuadroTexto 24"/>
            <p:cNvSpPr txBox="1"/>
            <p:nvPr/>
          </p:nvSpPr>
          <p:spPr>
            <a:xfrm>
              <a:off x="9368727" y="3774791"/>
              <a:ext cx="1893043"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del Medio Ambiente.</a:t>
              </a:r>
            </a:p>
            <a:p>
              <a:endParaRPr lang="es-ES_tradnl" sz="1600" dirty="0">
                <a:solidFill>
                  <a:schemeClr val="bg1"/>
                </a:solidFill>
                <a:latin typeface="Arial" charset="0"/>
                <a:ea typeface="Arial" charset="0"/>
                <a:cs typeface="Arial" charset="0"/>
              </a:endParaRPr>
            </a:p>
          </p:txBody>
        </p:sp>
        <p:sp>
          <p:nvSpPr>
            <p:cNvPr id="26" name="CuadroTexto 25"/>
            <p:cNvSpPr txBox="1"/>
            <p:nvPr/>
          </p:nvSpPr>
          <p:spPr>
            <a:xfrm>
              <a:off x="7319364" y="3513180"/>
              <a:ext cx="1387756" cy="1107996"/>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06</a:t>
              </a:r>
            </a:p>
          </p:txBody>
        </p:sp>
        <p:cxnSp>
          <p:nvCxnSpPr>
            <p:cNvPr id="27" name="Conector recto 26"/>
            <p:cNvCxnSpPr/>
            <p:nvPr/>
          </p:nvCxnSpPr>
          <p:spPr>
            <a:xfrm flipV="1">
              <a:off x="8991488" y="369891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Agrupar 80"/>
          <p:cNvGrpSpPr/>
          <p:nvPr/>
        </p:nvGrpSpPr>
        <p:grpSpPr>
          <a:xfrm>
            <a:off x="7357647" y="3234188"/>
            <a:ext cx="4230850" cy="1389215"/>
            <a:chOff x="7319364" y="932540"/>
            <a:chExt cx="3942405" cy="1294503"/>
          </a:xfrm>
        </p:grpSpPr>
        <p:sp>
          <p:nvSpPr>
            <p:cNvPr id="30" name="CuadroTexto 29"/>
            <p:cNvSpPr txBox="1"/>
            <p:nvPr/>
          </p:nvSpPr>
          <p:spPr>
            <a:xfrm>
              <a:off x="9368726" y="1275587"/>
              <a:ext cx="1893043" cy="315473"/>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laboral.</a:t>
              </a:r>
            </a:p>
          </p:txBody>
        </p:sp>
        <p:sp>
          <p:nvSpPr>
            <p:cNvPr id="31" name="CuadroTexto 30"/>
            <p:cNvSpPr txBox="1"/>
            <p:nvPr/>
          </p:nvSpPr>
          <p:spPr>
            <a:xfrm>
              <a:off x="7319364" y="932540"/>
              <a:ext cx="1387756" cy="1294503"/>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07</a:t>
              </a:r>
            </a:p>
          </p:txBody>
        </p:sp>
        <p:cxnSp>
          <p:nvCxnSpPr>
            <p:cNvPr id="32" name="Conector recto 31"/>
            <p:cNvCxnSpPr/>
            <p:nvPr/>
          </p:nvCxnSpPr>
          <p:spPr>
            <a:xfrm flipV="1">
              <a:off x="8991488" y="1118273"/>
              <a:ext cx="0" cy="7365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191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sp>
        <p:nvSpPr>
          <p:cNvPr id="11" name="CuadroTexto 10"/>
          <p:cNvSpPr txBox="1"/>
          <p:nvPr/>
        </p:nvSpPr>
        <p:spPr>
          <a:xfrm>
            <a:off x="4847527" y="3127144"/>
            <a:ext cx="2196943" cy="1077218"/>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Soberanía y Seguridad Alimentaria.</a:t>
            </a:r>
          </a:p>
          <a:p>
            <a:endParaRPr lang="es-ES_tradnl" sz="1600" dirty="0">
              <a:solidFill>
                <a:schemeClr val="bg1"/>
              </a:solidFill>
              <a:latin typeface="Arial" charset="0"/>
              <a:ea typeface="Arial" charset="0"/>
              <a:cs typeface="Arial" charset="0"/>
            </a:endParaRPr>
          </a:p>
        </p:txBody>
      </p:sp>
      <p:sp>
        <p:nvSpPr>
          <p:cNvPr id="12" name="CuadroTexto 11"/>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04</a:t>
            </a:r>
          </a:p>
        </p:txBody>
      </p:sp>
      <p:cxnSp>
        <p:nvCxnSpPr>
          <p:cNvPr id="13" name="Conector recto 12"/>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2"/>
          <a:stretch>
            <a:fillRect/>
          </a:stretch>
        </p:blipFill>
        <p:spPr>
          <a:xfrm>
            <a:off x="750587" y="2984857"/>
            <a:ext cx="981246" cy="888284"/>
          </a:xfrm>
          <a:prstGeom prst="rect">
            <a:avLst/>
          </a:prstGeom>
        </p:spPr>
      </p:pic>
      <p:cxnSp>
        <p:nvCxnSpPr>
          <p:cNvPr id="15" name="Conector recto 14"/>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http://spanish.xinhuanet.com/photo/2021-02/19/139746346_16134653559131n.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99" r="41407"/>
          <a:stretch/>
        </p:blipFill>
        <p:spPr bwMode="auto">
          <a:xfrm>
            <a:off x="7303625" y="0"/>
            <a:ext cx="4888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72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04 / Soberanía y Seguridad Alimentaria</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154205"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22139"/>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Soberanía y seguridad alimentaria</a:t>
            </a:r>
          </a:p>
        </p:txBody>
      </p:sp>
      <p:sp>
        <p:nvSpPr>
          <p:cNvPr id="9" name="CuadroTexto 8"/>
          <p:cNvSpPr txBox="1"/>
          <p:nvPr/>
        </p:nvSpPr>
        <p:spPr>
          <a:xfrm>
            <a:off x="6599583" y="2253253"/>
            <a:ext cx="4919104" cy="3416320"/>
          </a:xfrm>
          <a:prstGeom prst="rect">
            <a:avLst/>
          </a:prstGeom>
          <a:noFill/>
        </p:spPr>
        <p:txBody>
          <a:bodyPr wrap="square" rtlCol="0">
            <a:spAutoFit/>
          </a:bodyPr>
          <a:lstStyle/>
          <a:p>
            <a:pPr algn="just"/>
            <a:r>
              <a:rPr lang="es-CL" b="1" i="1" dirty="0">
                <a:solidFill>
                  <a:srgbClr val="333A36"/>
                </a:solidFill>
                <a:latin typeface="Arial" charset="0"/>
                <a:ea typeface="Arial" charset="0"/>
                <a:cs typeface="Arial" charset="0"/>
              </a:rPr>
              <a:t>Artículo 54.</a:t>
            </a:r>
          </a:p>
          <a:p>
            <a:pPr algn="just"/>
            <a:endParaRPr lang="es-CL" b="1" i="1" dirty="0">
              <a:solidFill>
                <a:srgbClr val="333A36"/>
              </a:solidFill>
              <a:latin typeface="Arial" charset="0"/>
              <a:ea typeface="Arial" charset="0"/>
              <a:cs typeface="Arial" charset="0"/>
            </a:endParaRPr>
          </a:p>
          <a:p>
            <a:pPr algn="just"/>
            <a:r>
              <a:rPr lang="es-CL" dirty="0">
                <a:solidFill>
                  <a:srgbClr val="333A36"/>
                </a:solidFill>
                <a:latin typeface="Arial" charset="0"/>
                <a:ea typeface="Arial" charset="0"/>
                <a:cs typeface="Arial" charset="0"/>
              </a:rPr>
              <a:t>1. Es deber del Estado </a:t>
            </a:r>
            <a:r>
              <a:rPr lang="es-CL" b="1" dirty="0">
                <a:solidFill>
                  <a:srgbClr val="333A36"/>
                </a:solidFill>
                <a:latin typeface="Arial" charset="0"/>
                <a:ea typeface="Arial" charset="0"/>
                <a:cs typeface="Arial" charset="0"/>
              </a:rPr>
              <a:t>asegurar la soberanía y seguridad alimentaria. Para esto promoverá la producción, distribución y consumo de alimentos</a:t>
            </a:r>
            <a:r>
              <a:rPr lang="es-CL" dirty="0">
                <a:solidFill>
                  <a:srgbClr val="333A36"/>
                </a:solidFill>
                <a:latin typeface="Arial" charset="0"/>
                <a:ea typeface="Arial" charset="0"/>
                <a:cs typeface="Arial" charset="0"/>
              </a:rPr>
              <a:t> que garanticen el derecho a la alimentación sana y adecuada, el comercio justo y sistemas alimentarios ecológicamente responsables.</a:t>
            </a:r>
          </a:p>
          <a:p>
            <a:pPr algn="just"/>
            <a:endParaRPr lang="es-CL" dirty="0">
              <a:solidFill>
                <a:srgbClr val="333A36"/>
              </a:solidFill>
              <a:latin typeface="Arial" charset="0"/>
              <a:ea typeface="Arial" charset="0"/>
              <a:cs typeface="Arial" charset="0"/>
            </a:endParaRPr>
          </a:p>
          <a:p>
            <a:pPr algn="just"/>
            <a:r>
              <a:rPr lang="es-CL" dirty="0">
                <a:solidFill>
                  <a:srgbClr val="333A36"/>
                </a:solidFill>
                <a:latin typeface="Arial" charset="0"/>
                <a:ea typeface="Arial" charset="0"/>
                <a:cs typeface="Arial" charset="0"/>
              </a:rPr>
              <a:t>2. El Estado fomenta la producción agropecuaria ecológicamente sustentable.</a:t>
            </a:r>
          </a:p>
        </p:txBody>
      </p:sp>
      <p:sp>
        <p:nvSpPr>
          <p:cNvPr id="12" name="CuadroTexto 11"/>
          <p:cNvSpPr txBox="1"/>
          <p:nvPr/>
        </p:nvSpPr>
        <p:spPr>
          <a:xfrm>
            <a:off x="544752" y="2901851"/>
            <a:ext cx="4979355" cy="3046988"/>
          </a:xfrm>
          <a:prstGeom prst="rect">
            <a:avLst/>
          </a:prstGeom>
          <a:noFill/>
        </p:spPr>
        <p:txBody>
          <a:bodyPr wrap="square" rtlCol="0">
            <a:spAutoFit/>
          </a:bodyPr>
          <a:lstStyle/>
          <a:p>
            <a:pPr algn="just"/>
            <a:r>
              <a:rPr lang="es-ES_tradnl" sz="1600" dirty="0">
                <a:solidFill>
                  <a:srgbClr val="333A36"/>
                </a:solidFill>
                <a:latin typeface="Arial" charset="0"/>
                <a:ea typeface="Arial" charset="0"/>
                <a:cs typeface="Arial" charset="0"/>
              </a:rPr>
              <a:t>Se establece el deber del Estado de asegurar la soberanía y seguridad alimentaria:</a:t>
            </a:r>
          </a:p>
          <a:p>
            <a:pPr algn="just"/>
            <a:endParaRPr lang="es-ES_tradn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sz="1600" dirty="0">
                <a:solidFill>
                  <a:srgbClr val="333A36"/>
                </a:solidFill>
                <a:latin typeface="Arial" charset="0"/>
                <a:ea typeface="Arial" charset="0"/>
                <a:cs typeface="Arial" charset="0"/>
              </a:rPr>
              <a:t>La soberanía alimentaria es un concepto que busca que el Estado intervenga en la producción, definiendo </a:t>
            </a:r>
            <a:r>
              <a:rPr lang="es-CL" sz="1600" b="1" dirty="0">
                <a:solidFill>
                  <a:srgbClr val="333A36"/>
                </a:solidFill>
                <a:latin typeface="Arial" charset="0"/>
                <a:ea typeface="Arial" charset="0"/>
                <a:cs typeface="Arial" charset="0"/>
              </a:rPr>
              <a:t>qué, cuanto y cómo producir los alimentos.</a:t>
            </a:r>
          </a:p>
          <a:p>
            <a:pPr algn="just"/>
            <a:endParaRPr lang="es-CL" sz="1600" b="1"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sz="1600" dirty="0">
                <a:solidFill>
                  <a:srgbClr val="333A36"/>
                </a:solidFill>
                <a:latin typeface="Arial" charset="0"/>
                <a:ea typeface="Arial" charset="0"/>
                <a:cs typeface="Arial" charset="0"/>
              </a:rPr>
              <a:t>Esto </a:t>
            </a:r>
            <a:r>
              <a:rPr lang="es-CL" sz="1600" b="1" dirty="0">
                <a:solidFill>
                  <a:srgbClr val="333A36"/>
                </a:solidFill>
                <a:latin typeface="Arial" charset="0"/>
                <a:ea typeface="Arial" charset="0"/>
                <a:cs typeface="Arial" charset="0"/>
              </a:rPr>
              <a:t>atenta contra el derecho de libre elección </a:t>
            </a:r>
            <a:r>
              <a:rPr lang="es-CL" sz="1600" dirty="0">
                <a:solidFill>
                  <a:srgbClr val="333A36"/>
                </a:solidFill>
                <a:latin typeface="Arial" charset="0"/>
                <a:ea typeface="Arial" charset="0"/>
                <a:cs typeface="Arial" charset="0"/>
              </a:rPr>
              <a:t>de los agricultores para producir sus alimentos y de buscar la mejor alternativa para su crecimiento.</a:t>
            </a:r>
          </a:p>
        </p:txBody>
      </p:sp>
    </p:spTree>
    <p:extLst>
      <p:ext uri="{BB962C8B-B14F-4D97-AF65-F5344CB8AC3E}">
        <p14:creationId xmlns:p14="http://schemas.microsoft.com/office/powerpoint/2010/main" val="1219105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sp>
        <p:nvSpPr>
          <p:cNvPr id="11" name="CuadroTexto 10"/>
          <p:cNvSpPr txBox="1"/>
          <p:nvPr/>
        </p:nvSpPr>
        <p:spPr>
          <a:xfrm>
            <a:off x="4847527" y="3087004"/>
            <a:ext cx="2094449"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¿Descentralización</a:t>
            </a:r>
          </a:p>
          <a:p>
            <a:r>
              <a:rPr lang="es-ES_tradnl" sz="1600" dirty="0">
                <a:solidFill>
                  <a:schemeClr val="bg1"/>
                </a:solidFill>
                <a:latin typeface="Arial" charset="0"/>
                <a:ea typeface="Arial" charset="0"/>
                <a:cs typeface="Arial" charset="0"/>
              </a:rPr>
              <a:t> o dispersión de funciones?</a:t>
            </a:r>
          </a:p>
        </p:txBody>
      </p:sp>
      <p:sp>
        <p:nvSpPr>
          <p:cNvPr id="12" name="CuadroTexto 11"/>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05</a:t>
            </a:r>
          </a:p>
        </p:txBody>
      </p:sp>
      <p:cxnSp>
        <p:nvCxnSpPr>
          <p:cNvPr id="13" name="Conector recto 12"/>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a:stretch>
            <a:fillRect/>
          </a:stretch>
        </p:blipFill>
        <p:spPr>
          <a:xfrm>
            <a:off x="750587" y="2984857"/>
            <a:ext cx="981246" cy="888284"/>
          </a:xfrm>
          <a:prstGeom prst="rect">
            <a:avLst/>
          </a:prstGeom>
        </p:spPr>
      </p:pic>
      <p:cxnSp>
        <p:nvCxnSpPr>
          <p:cNvPr id="15" name="Conector recto 14"/>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8519" y="-1"/>
            <a:ext cx="4883481" cy="6858000"/>
          </a:xfrm>
          <a:prstGeom prst="rect">
            <a:avLst/>
          </a:prstGeom>
        </p:spPr>
      </p:pic>
      <p:pic>
        <p:nvPicPr>
          <p:cNvPr id="6146" name="Picture 2" descr="https://www.rutaschile.com/configurador/Parques/Atractivo_2252020153619.jpg"/>
          <p:cNvPicPr>
            <a:picLocks noChangeAspect="1" noChangeArrowheads="1"/>
          </p:cNvPicPr>
          <p:nvPr/>
        </p:nvPicPr>
        <p:blipFill rotWithShape="1">
          <a:blip r:embed="rId5">
            <a:extLst>
              <a:ext uri="{28A0092B-C50C-407E-A947-70E740481C1C}">
                <a14:useLocalDpi xmlns:a14="http://schemas.microsoft.com/office/drawing/2010/main" val="0"/>
              </a:ext>
            </a:extLst>
          </a:blip>
          <a:srcRect b="6734"/>
          <a:stretch/>
        </p:blipFill>
        <p:spPr bwMode="auto">
          <a:xfrm>
            <a:off x="7308519" y="0"/>
            <a:ext cx="4883481" cy="685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667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05 / </a:t>
            </a:r>
            <a:r>
              <a:rPr lang="es-CL" sz="1100" dirty="0">
                <a:solidFill>
                  <a:schemeClr val="bg1"/>
                </a:solidFill>
                <a:latin typeface="Arial" charset="0"/>
                <a:ea typeface="Arial" charset="0"/>
                <a:cs typeface="Arial" charset="0"/>
              </a:rPr>
              <a:t>¿Descentralización o atomización?.</a:t>
            </a:r>
          </a:p>
        </p:txBody>
      </p:sp>
      <p:cxnSp>
        <p:nvCxnSpPr>
          <p:cNvPr id="15" name="Conector recto 14"/>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53998"/>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Descentralización</a:t>
            </a:r>
          </a:p>
        </p:txBody>
      </p:sp>
      <p:sp>
        <p:nvSpPr>
          <p:cNvPr id="9" name="CuadroTexto 8"/>
          <p:cNvSpPr txBox="1"/>
          <p:nvPr/>
        </p:nvSpPr>
        <p:spPr>
          <a:xfrm>
            <a:off x="6703153" y="2573551"/>
            <a:ext cx="4919104" cy="2800767"/>
          </a:xfrm>
          <a:prstGeom prst="rect">
            <a:avLst/>
          </a:prstGeom>
          <a:noFill/>
        </p:spPr>
        <p:txBody>
          <a:bodyPr wrap="square" rtlCol="0">
            <a:spAutoFit/>
          </a:bodyPr>
          <a:lstStyle/>
          <a:p>
            <a:pPr algn="just"/>
            <a:r>
              <a:rPr lang="es-CL" sz="1600" b="1" i="1" dirty="0">
                <a:solidFill>
                  <a:srgbClr val="333A36"/>
                </a:solidFill>
                <a:latin typeface="Arial" charset="0"/>
                <a:ea typeface="Arial" charset="0"/>
                <a:cs typeface="Arial" charset="0"/>
              </a:rPr>
              <a:t>“Artículo 1.- </a:t>
            </a:r>
            <a:r>
              <a:rPr lang="es-CL" sz="1600" i="1" dirty="0">
                <a:solidFill>
                  <a:srgbClr val="333A36"/>
                </a:solidFill>
                <a:latin typeface="Arial" charset="0"/>
                <a:ea typeface="Arial" charset="0"/>
                <a:cs typeface="Arial" charset="0"/>
              </a:rPr>
              <a:t>Chile es un Estado (…) regional”</a:t>
            </a:r>
          </a:p>
          <a:p>
            <a:pPr algn="just"/>
            <a:endParaRPr lang="es-CL" sz="1600" i="1" dirty="0">
              <a:solidFill>
                <a:srgbClr val="333A36"/>
              </a:solidFill>
              <a:latin typeface="Arial" charset="0"/>
              <a:ea typeface="Arial" charset="0"/>
              <a:cs typeface="Arial" charset="0"/>
            </a:endParaRPr>
          </a:p>
          <a:p>
            <a:pPr algn="just"/>
            <a:r>
              <a:rPr lang="es-CL" sz="1600" b="1" i="1" dirty="0">
                <a:solidFill>
                  <a:srgbClr val="333A36"/>
                </a:solidFill>
                <a:latin typeface="Arial" charset="0"/>
                <a:ea typeface="Arial" charset="0"/>
                <a:cs typeface="Arial" charset="0"/>
              </a:rPr>
              <a:t>“Artículo 187.</a:t>
            </a:r>
          </a:p>
          <a:p>
            <a:pPr algn="just"/>
            <a:endParaRPr lang="es-CL" sz="1600" b="1" i="1" dirty="0">
              <a:solidFill>
                <a:srgbClr val="333A36"/>
              </a:solidFill>
              <a:latin typeface="Arial" charset="0"/>
              <a:ea typeface="Arial" charset="0"/>
              <a:cs typeface="Arial" charset="0"/>
            </a:endParaRPr>
          </a:p>
          <a:p>
            <a:pPr algn="just"/>
            <a:r>
              <a:rPr lang="es-CL" sz="1600" i="1" dirty="0">
                <a:solidFill>
                  <a:srgbClr val="333A36"/>
                </a:solidFill>
                <a:latin typeface="Arial" charset="0"/>
                <a:ea typeface="Arial" charset="0"/>
                <a:cs typeface="Arial" charset="0"/>
              </a:rPr>
              <a:t>1. El Estado se organiza territorialmente entidades territoriales autónomas</a:t>
            </a:r>
            <a:r>
              <a:rPr lang="es-CL" sz="1600" b="1" i="1" dirty="0">
                <a:solidFill>
                  <a:srgbClr val="333A36"/>
                </a:solidFill>
                <a:latin typeface="Arial" charset="0"/>
                <a:ea typeface="Arial" charset="0"/>
                <a:cs typeface="Arial" charset="0"/>
              </a:rPr>
              <a:t> y territorios especiales.</a:t>
            </a:r>
          </a:p>
          <a:p>
            <a:pPr algn="just"/>
            <a:endParaRPr lang="es-CL" sz="1600" b="1" i="1" dirty="0">
              <a:solidFill>
                <a:srgbClr val="333A36"/>
              </a:solidFill>
              <a:latin typeface="Arial" charset="0"/>
              <a:ea typeface="Arial" charset="0"/>
              <a:cs typeface="Arial" charset="0"/>
            </a:endParaRPr>
          </a:p>
          <a:p>
            <a:pPr algn="just"/>
            <a:r>
              <a:rPr lang="es-CL" sz="1600" i="1" dirty="0">
                <a:solidFill>
                  <a:srgbClr val="333A36"/>
                </a:solidFill>
                <a:latin typeface="Arial" charset="0"/>
                <a:ea typeface="Arial" charset="0"/>
                <a:cs typeface="Arial" charset="0"/>
              </a:rPr>
              <a:t>2. (…) Están dotadas de autonomía política, administrativa y financiera para la realización de sus fines e intereses” </a:t>
            </a:r>
          </a:p>
          <a:p>
            <a:pPr algn="just"/>
            <a:endParaRPr lang="es-CL" sz="1600" dirty="0">
              <a:solidFill>
                <a:srgbClr val="333A36"/>
              </a:solidFill>
              <a:latin typeface="Arial" charset="0"/>
              <a:ea typeface="Arial" charset="0"/>
              <a:cs typeface="Arial" charset="0"/>
            </a:endParaRPr>
          </a:p>
        </p:txBody>
      </p:sp>
      <p:sp>
        <p:nvSpPr>
          <p:cNvPr id="10" name="CuadroTexto 9">
            <a:extLst>
              <a:ext uri="{FF2B5EF4-FFF2-40B4-BE49-F238E27FC236}">
                <a16:creationId xmlns:a16="http://schemas.microsoft.com/office/drawing/2014/main" id="{14D956B1-6B2C-7BB4-011D-EEA22EBFC14B}"/>
              </a:ext>
            </a:extLst>
          </p:cNvPr>
          <p:cNvSpPr txBox="1"/>
          <p:nvPr/>
        </p:nvSpPr>
        <p:spPr>
          <a:xfrm>
            <a:off x="438087" y="2894480"/>
            <a:ext cx="5252332" cy="2031325"/>
          </a:xfrm>
          <a:prstGeom prst="rect">
            <a:avLst/>
          </a:prstGeom>
          <a:noFill/>
        </p:spPr>
        <p:txBody>
          <a:bodyPr wrap="square" rtlCol="0">
            <a:spAutoFit/>
          </a:bodyPr>
          <a:lstStyle/>
          <a:p>
            <a:pPr algn="just"/>
            <a:r>
              <a:rPr lang="es-ES" dirty="0">
                <a:solidFill>
                  <a:srgbClr val="333A36"/>
                </a:solidFill>
                <a:latin typeface="Arial" charset="0"/>
                <a:ea typeface="Arial" charset="0"/>
                <a:cs typeface="Arial" charset="0"/>
              </a:rPr>
              <a:t>Se consagra la división del Estado en 4 tipos de entidades territoriales.</a:t>
            </a:r>
          </a:p>
          <a:p>
            <a:pPr algn="just"/>
            <a:endParaRPr lang="es-ES"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dirty="0">
                <a:solidFill>
                  <a:srgbClr val="333A36"/>
                </a:solidFill>
                <a:latin typeface="Arial" charset="0"/>
                <a:ea typeface="Arial" charset="0"/>
                <a:cs typeface="Arial" charset="0"/>
              </a:rPr>
              <a:t>Regiones autónomas</a:t>
            </a:r>
          </a:p>
          <a:p>
            <a:pPr marL="285750" indent="-285750" algn="just">
              <a:buFont typeface="Arial" panose="020B0604020202020204" pitchFamily="34" charset="0"/>
              <a:buChar char="•"/>
            </a:pPr>
            <a:r>
              <a:rPr lang="es-CL" dirty="0">
                <a:solidFill>
                  <a:srgbClr val="333A36"/>
                </a:solidFill>
                <a:latin typeface="Arial" charset="0"/>
                <a:ea typeface="Arial" charset="0"/>
                <a:cs typeface="Arial" charset="0"/>
              </a:rPr>
              <a:t>Comunas autónomas</a:t>
            </a:r>
          </a:p>
          <a:p>
            <a:pPr marL="285750" indent="-285750" algn="just">
              <a:buFont typeface="Arial" panose="020B0604020202020204" pitchFamily="34" charset="0"/>
              <a:buChar char="•"/>
            </a:pPr>
            <a:r>
              <a:rPr lang="es-CL" dirty="0">
                <a:solidFill>
                  <a:srgbClr val="333A36"/>
                </a:solidFill>
                <a:latin typeface="Arial" charset="0"/>
                <a:ea typeface="Arial" charset="0"/>
                <a:cs typeface="Arial" charset="0"/>
              </a:rPr>
              <a:t>Autonomías territoriales indígenas </a:t>
            </a:r>
          </a:p>
          <a:p>
            <a:pPr marL="285750" indent="-285750" algn="just">
              <a:buFont typeface="Arial" panose="020B0604020202020204" pitchFamily="34" charset="0"/>
              <a:buChar char="•"/>
            </a:pPr>
            <a:r>
              <a:rPr lang="es-CL" dirty="0">
                <a:solidFill>
                  <a:srgbClr val="333A36"/>
                </a:solidFill>
                <a:latin typeface="Arial" charset="0"/>
                <a:ea typeface="Arial" charset="0"/>
                <a:cs typeface="Arial" charset="0"/>
              </a:rPr>
              <a:t>Territorios especiales</a:t>
            </a:r>
            <a:endParaRPr lang="es-ES_tradnl" dirty="0">
              <a:solidFill>
                <a:srgbClr val="333A36"/>
              </a:solidFill>
              <a:latin typeface="Arial" charset="0"/>
              <a:ea typeface="Arial" charset="0"/>
              <a:cs typeface="Arial" charset="0"/>
            </a:endParaRPr>
          </a:p>
        </p:txBody>
      </p:sp>
      <p:sp>
        <p:nvSpPr>
          <p:cNvPr id="11" name="CuadroTexto 10">
            <a:extLst>
              <a:ext uri="{FF2B5EF4-FFF2-40B4-BE49-F238E27FC236}">
                <a16:creationId xmlns:a16="http://schemas.microsoft.com/office/drawing/2014/main" id="{14D956B1-6B2C-7BB4-011D-EEA22EBFC14B}"/>
              </a:ext>
            </a:extLst>
          </p:cNvPr>
          <p:cNvSpPr txBox="1"/>
          <p:nvPr/>
        </p:nvSpPr>
        <p:spPr>
          <a:xfrm>
            <a:off x="438086" y="5141249"/>
            <a:ext cx="5252332" cy="646331"/>
          </a:xfrm>
          <a:prstGeom prst="rect">
            <a:avLst/>
          </a:prstGeom>
          <a:noFill/>
        </p:spPr>
        <p:txBody>
          <a:bodyPr wrap="square" rtlCol="0">
            <a:spAutoFit/>
          </a:bodyPr>
          <a:lstStyle/>
          <a:p>
            <a:pPr algn="just"/>
            <a:r>
              <a:rPr lang="es-ES" dirty="0">
                <a:solidFill>
                  <a:srgbClr val="333A36"/>
                </a:solidFill>
                <a:latin typeface="Arial" charset="0"/>
                <a:ea typeface="Arial" charset="0"/>
                <a:cs typeface="Arial" charset="0"/>
              </a:rPr>
              <a:t>Cada una de estas tiene </a:t>
            </a:r>
            <a:r>
              <a:rPr lang="es-ES" b="1" dirty="0">
                <a:solidFill>
                  <a:srgbClr val="333A36"/>
                </a:solidFill>
                <a:latin typeface="Arial" charset="0"/>
                <a:ea typeface="Arial" charset="0"/>
                <a:cs typeface="Arial" charset="0"/>
              </a:rPr>
              <a:t>autonomía política</a:t>
            </a:r>
            <a:r>
              <a:rPr lang="es-ES" dirty="0">
                <a:solidFill>
                  <a:srgbClr val="333A36"/>
                </a:solidFill>
                <a:latin typeface="Arial" charset="0"/>
                <a:ea typeface="Arial" charset="0"/>
                <a:cs typeface="Arial" charset="0"/>
              </a:rPr>
              <a:t>, </a:t>
            </a:r>
            <a:r>
              <a:rPr lang="es-ES" b="1" dirty="0">
                <a:solidFill>
                  <a:srgbClr val="333A36"/>
                </a:solidFill>
                <a:latin typeface="Arial" charset="0"/>
                <a:ea typeface="Arial" charset="0"/>
                <a:cs typeface="Arial" charset="0"/>
              </a:rPr>
              <a:t>administrativa</a:t>
            </a:r>
            <a:r>
              <a:rPr lang="es-ES" dirty="0">
                <a:solidFill>
                  <a:srgbClr val="333A36"/>
                </a:solidFill>
                <a:latin typeface="Arial" charset="0"/>
                <a:ea typeface="Arial" charset="0"/>
                <a:cs typeface="Arial" charset="0"/>
              </a:rPr>
              <a:t> y </a:t>
            </a:r>
            <a:r>
              <a:rPr lang="es-ES" b="1" dirty="0">
                <a:solidFill>
                  <a:srgbClr val="333A36"/>
                </a:solidFill>
                <a:latin typeface="Arial" charset="0"/>
                <a:ea typeface="Arial" charset="0"/>
                <a:cs typeface="Arial" charset="0"/>
              </a:rPr>
              <a:t>financiera</a:t>
            </a:r>
            <a:r>
              <a:rPr lang="es-ES" dirty="0">
                <a:solidFill>
                  <a:srgbClr val="333A36"/>
                </a:solidFill>
                <a:latin typeface="Arial" charset="0"/>
                <a:ea typeface="Arial" charset="0"/>
                <a:cs typeface="Arial" charset="0"/>
              </a:rPr>
              <a:t>.</a:t>
            </a:r>
            <a:endParaRPr lang="es-ES_tradnl"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3714628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05 / </a:t>
            </a:r>
            <a:r>
              <a:rPr lang="es-CL" sz="1100" dirty="0">
                <a:solidFill>
                  <a:schemeClr val="bg1"/>
                </a:solidFill>
                <a:latin typeface="Arial" charset="0"/>
                <a:ea typeface="Arial" charset="0"/>
                <a:cs typeface="Arial" charset="0"/>
              </a:rPr>
              <a:t>¿Descentralización o atomización?.</a:t>
            </a:r>
          </a:p>
        </p:txBody>
      </p:sp>
      <p:sp>
        <p:nvSpPr>
          <p:cNvPr id="27" name="CuadroTexto 26"/>
          <p:cNvSpPr txBox="1"/>
          <p:nvPr/>
        </p:nvSpPr>
        <p:spPr>
          <a:xfrm>
            <a:off x="438087" y="1209096"/>
            <a:ext cx="6161496" cy="560474"/>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Dispersión de funciones</a:t>
            </a:r>
          </a:p>
        </p:txBody>
      </p:sp>
      <p:sp>
        <p:nvSpPr>
          <p:cNvPr id="10" name="CuadroTexto 9">
            <a:extLst>
              <a:ext uri="{FF2B5EF4-FFF2-40B4-BE49-F238E27FC236}">
                <a16:creationId xmlns:a16="http://schemas.microsoft.com/office/drawing/2014/main" id="{14D956B1-6B2C-7BB4-011D-EEA22EBFC14B}"/>
              </a:ext>
            </a:extLst>
          </p:cNvPr>
          <p:cNvSpPr txBox="1"/>
          <p:nvPr/>
        </p:nvSpPr>
        <p:spPr>
          <a:xfrm>
            <a:off x="390634" y="2464486"/>
            <a:ext cx="5252332" cy="4031873"/>
          </a:xfrm>
          <a:prstGeom prst="rect">
            <a:avLst/>
          </a:prstGeom>
          <a:noFill/>
        </p:spPr>
        <p:txBody>
          <a:bodyPr wrap="square" rtlCol="0">
            <a:spAutoFit/>
          </a:bodyPr>
          <a:lstStyle/>
          <a:p>
            <a:pPr marL="285750" indent="-285750" algn="just">
              <a:buFont typeface="Arial" panose="020B0604020202020204" pitchFamily="34" charset="0"/>
              <a:buChar char="•"/>
            </a:pPr>
            <a:r>
              <a:rPr lang="es-CL" sz="1600" dirty="0">
                <a:solidFill>
                  <a:srgbClr val="333A36"/>
                </a:solidFill>
                <a:latin typeface="Arial" charset="0"/>
                <a:ea typeface="Arial" charset="0"/>
                <a:cs typeface="Arial" charset="0"/>
              </a:rPr>
              <a:t>Si bien, Chile seguirá siendo un Estado unitario, se le otorga excesivas facultades a las unidades territoriales.</a:t>
            </a:r>
          </a:p>
          <a:p>
            <a:pPr marL="285750" indent="-285750" algn="just">
              <a:buFont typeface="Arial" panose="020B0604020202020204" pitchFamily="34" charset="0"/>
              <a:buChar char="•"/>
            </a:pPr>
            <a:endParaRPr lang="es-C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sz="1600" dirty="0">
                <a:solidFill>
                  <a:srgbClr val="333A36"/>
                </a:solidFill>
                <a:latin typeface="Arial" charset="0"/>
                <a:ea typeface="Arial" charset="0"/>
                <a:cs typeface="Arial" charset="0"/>
              </a:rPr>
              <a:t>Hay riesgo de duplicidad de funciones entre dos o más unidades territoriales (</a:t>
            </a:r>
            <a:r>
              <a:rPr lang="es-CL" sz="1600" dirty="0" err="1">
                <a:solidFill>
                  <a:srgbClr val="333A36"/>
                </a:solidFill>
                <a:latin typeface="Arial" charset="0"/>
                <a:ea typeface="Arial" charset="0"/>
                <a:cs typeface="Arial" charset="0"/>
              </a:rPr>
              <a:t>ej</a:t>
            </a:r>
            <a:r>
              <a:rPr lang="es-CL" sz="1600" dirty="0">
                <a:solidFill>
                  <a:srgbClr val="333A36"/>
                </a:solidFill>
                <a:latin typeface="Arial" charset="0"/>
                <a:ea typeface="Arial" charset="0"/>
                <a:cs typeface="Arial" charset="0"/>
              </a:rPr>
              <a:t>: administración de cuencas)</a:t>
            </a:r>
          </a:p>
          <a:p>
            <a:pPr algn="just"/>
            <a:endParaRPr lang="es-C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ES_tradnl" sz="1600" dirty="0">
                <a:solidFill>
                  <a:srgbClr val="333A36"/>
                </a:solidFill>
                <a:latin typeface="Arial" charset="0"/>
                <a:ea typeface="Arial" charset="0"/>
                <a:cs typeface="Arial" charset="0"/>
              </a:rPr>
              <a:t>Las diferencias en la provisión de servicios públicos provocaría la ineficiencia de una administración por sobre la otra.</a:t>
            </a:r>
          </a:p>
          <a:p>
            <a:pPr algn="just"/>
            <a:endParaRPr lang="es-ES_tradn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ES" sz="1600" dirty="0">
                <a:latin typeface="Arial" panose="020B0604020202020204" pitchFamily="34" charset="0"/>
                <a:ea typeface="Calibri" panose="020F0502020204030204" pitchFamily="34" charset="0"/>
              </a:rPr>
              <a:t>P</a:t>
            </a:r>
            <a:r>
              <a:rPr lang="es-ES" sz="1600" dirty="0">
                <a:effectLst/>
                <a:latin typeface="Arial" panose="020B0604020202020204" pitchFamily="34" charset="0"/>
                <a:ea typeface="Calibri" panose="020F0502020204030204" pitchFamily="34" charset="0"/>
              </a:rPr>
              <a:t>reocupa la falta de competencias que tenga el Estado Central para el diseño de lineamientos y políticas, ya que en la nueva constitución, estos se delegan en las comunas y regiones autónomas.</a:t>
            </a:r>
            <a:endParaRPr lang="es-ES_tradnl" sz="1600" dirty="0">
              <a:solidFill>
                <a:srgbClr val="333A36"/>
              </a:solidFill>
              <a:latin typeface="Arial" charset="0"/>
              <a:ea typeface="Arial" charset="0"/>
              <a:cs typeface="Arial" charset="0"/>
            </a:endParaRPr>
          </a:p>
        </p:txBody>
      </p:sp>
      <p:cxnSp>
        <p:nvCxnSpPr>
          <p:cNvPr id="8" name="Conector recto 7"/>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703153" y="3080040"/>
            <a:ext cx="4919104" cy="3785652"/>
          </a:xfrm>
          <a:prstGeom prst="rect">
            <a:avLst/>
          </a:prstGeom>
          <a:noFill/>
        </p:spPr>
        <p:txBody>
          <a:bodyPr wrap="square" rtlCol="0">
            <a:spAutoFit/>
          </a:bodyPr>
          <a:lstStyle/>
          <a:p>
            <a:pPr algn="just"/>
            <a:r>
              <a:rPr lang="es-CL" sz="1600" b="1" i="1" dirty="0">
                <a:solidFill>
                  <a:srgbClr val="333A36"/>
                </a:solidFill>
                <a:latin typeface="Arial" charset="0"/>
                <a:ea typeface="Arial" charset="0"/>
                <a:cs typeface="Arial" charset="0"/>
              </a:rPr>
              <a:t>“Artículo 196</a:t>
            </a:r>
            <a:r>
              <a:rPr lang="es-CL" sz="1600" i="1" dirty="0">
                <a:solidFill>
                  <a:srgbClr val="333A36"/>
                </a:solidFill>
                <a:latin typeface="Arial" charset="0"/>
                <a:ea typeface="Arial" charset="0"/>
                <a:cs typeface="Arial" charset="0"/>
              </a:rPr>
              <a:t>. </a:t>
            </a:r>
          </a:p>
          <a:p>
            <a:pPr algn="just"/>
            <a:endParaRPr lang="es-CL" sz="1600" i="1" dirty="0">
              <a:solidFill>
                <a:srgbClr val="333A36"/>
              </a:solidFill>
              <a:latin typeface="Arial" charset="0"/>
              <a:ea typeface="Arial" charset="0"/>
              <a:cs typeface="Arial" charset="0"/>
            </a:endParaRPr>
          </a:p>
          <a:p>
            <a:pPr algn="just"/>
            <a:r>
              <a:rPr lang="es-CL" sz="1600" i="1" dirty="0">
                <a:solidFill>
                  <a:srgbClr val="333A36"/>
                </a:solidFill>
                <a:latin typeface="Arial" charset="0"/>
                <a:ea typeface="Arial" charset="0"/>
                <a:cs typeface="Arial" charset="0"/>
              </a:rPr>
              <a:t>1. Las competencias deberán radicarse  </a:t>
            </a:r>
            <a:r>
              <a:rPr lang="es-CL" sz="1600" b="1" i="1" dirty="0">
                <a:solidFill>
                  <a:srgbClr val="333A36"/>
                </a:solidFill>
                <a:latin typeface="Arial" charset="0"/>
                <a:ea typeface="Arial" charset="0"/>
                <a:cs typeface="Arial" charset="0"/>
              </a:rPr>
              <a:t>priorizando la entidad local sobre la regional y ésta última sobre el Estado</a:t>
            </a:r>
            <a:r>
              <a:rPr lang="es-CL" sz="1600" i="1" dirty="0">
                <a:solidFill>
                  <a:srgbClr val="333A36"/>
                </a:solidFill>
                <a:latin typeface="Arial" charset="0"/>
                <a:ea typeface="Arial" charset="0"/>
                <a:cs typeface="Arial" charset="0"/>
              </a:rPr>
              <a:t>, sin perjuicio de aquellas competencias que la propia Constitución o las leyes reserven a cada una de estas entidades territoriales. </a:t>
            </a:r>
          </a:p>
          <a:p>
            <a:pPr algn="just"/>
            <a:endParaRPr lang="es-CL" sz="1600" i="1" dirty="0">
              <a:solidFill>
                <a:srgbClr val="333A36"/>
              </a:solidFill>
              <a:latin typeface="Arial" charset="0"/>
              <a:ea typeface="Arial" charset="0"/>
              <a:cs typeface="Arial" charset="0"/>
            </a:endParaRPr>
          </a:p>
          <a:p>
            <a:pPr algn="just"/>
            <a:r>
              <a:rPr lang="es-CL" sz="1600" i="1" dirty="0">
                <a:solidFill>
                  <a:srgbClr val="333A36"/>
                </a:solidFill>
                <a:latin typeface="Arial" charset="0"/>
                <a:ea typeface="Arial" charset="0"/>
                <a:cs typeface="Arial" charset="0"/>
              </a:rPr>
              <a:t>2. Cuando así lo exija el interés general, el órgano de la Administración central o regional podrá subrogar de manera transitoria a la entidad regional o local en el ejercicio de las competencias que no puedan ser asumidas por la entidad local.”</a:t>
            </a:r>
            <a:endParaRPr lang="es-ES_tradnl" sz="1600" i="1" dirty="0">
              <a:solidFill>
                <a:srgbClr val="333A36"/>
              </a:solidFill>
              <a:latin typeface="Arial" charset="0"/>
              <a:ea typeface="Arial" charset="0"/>
              <a:cs typeface="Arial" charset="0"/>
            </a:endParaRPr>
          </a:p>
          <a:p>
            <a:pPr algn="just"/>
            <a:endParaRPr lang="es-CL" sz="1600"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2591761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05 / </a:t>
            </a:r>
            <a:r>
              <a:rPr lang="es-CL" sz="1100" dirty="0">
                <a:solidFill>
                  <a:schemeClr val="bg1"/>
                </a:solidFill>
                <a:latin typeface="Arial" charset="0"/>
                <a:ea typeface="Arial" charset="0"/>
                <a:cs typeface="Arial" charset="0"/>
              </a:rPr>
              <a:t>¿Descentralización o atomización?.</a:t>
            </a:r>
          </a:p>
        </p:txBody>
      </p:sp>
      <p:sp>
        <p:nvSpPr>
          <p:cNvPr id="27" name="CuadroTexto 26"/>
          <p:cNvSpPr txBox="1"/>
          <p:nvPr/>
        </p:nvSpPr>
        <p:spPr>
          <a:xfrm>
            <a:off x="438087" y="1209096"/>
            <a:ext cx="6161496" cy="560474"/>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Burocracia Local</a:t>
            </a:r>
          </a:p>
        </p:txBody>
      </p:sp>
      <p:sp>
        <p:nvSpPr>
          <p:cNvPr id="10" name="CuadroTexto 9">
            <a:extLst>
              <a:ext uri="{FF2B5EF4-FFF2-40B4-BE49-F238E27FC236}">
                <a16:creationId xmlns:a16="http://schemas.microsoft.com/office/drawing/2014/main" id="{14D956B1-6B2C-7BB4-011D-EEA22EBFC14B}"/>
              </a:ext>
            </a:extLst>
          </p:cNvPr>
          <p:cNvSpPr txBox="1"/>
          <p:nvPr/>
        </p:nvSpPr>
        <p:spPr>
          <a:xfrm>
            <a:off x="438087" y="3284618"/>
            <a:ext cx="5252332" cy="2554545"/>
          </a:xfrm>
          <a:prstGeom prst="rect">
            <a:avLst/>
          </a:prstGeom>
          <a:noFill/>
        </p:spPr>
        <p:txBody>
          <a:bodyPr wrap="square" rtlCol="0">
            <a:spAutoFit/>
          </a:bodyPr>
          <a:lstStyle/>
          <a:p>
            <a:pPr algn="just"/>
            <a:r>
              <a:rPr lang="es-ES" sz="1600" dirty="0">
                <a:solidFill>
                  <a:srgbClr val="333A36"/>
                </a:solidFill>
                <a:latin typeface="Arial" charset="0"/>
                <a:ea typeface="Arial" charset="0"/>
                <a:cs typeface="Arial" charset="0"/>
              </a:rPr>
              <a:t>Sin perjuicio de los organismos que se crean a nivel regional y comunal.</a:t>
            </a:r>
          </a:p>
          <a:p>
            <a:pPr algn="just"/>
            <a:endParaRPr lang="es-ES" sz="1600" dirty="0">
              <a:solidFill>
                <a:srgbClr val="333A36"/>
              </a:solidFill>
              <a:latin typeface="Arial" charset="0"/>
              <a:ea typeface="Arial" charset="0"/>
              <a:cs typeface="Arial" charset="0"/>
            </a:endParaRPr>
          </a:p>
          <a:p>
            <a:pPr algn="just"/>
            <a:r>
              <a:rPr lang="es-ES" sz="1600" dirty="0">
                <a:solidFill>
                  <a:srgbClr val="333A36"/>
                </a:solidFill>
                <a:latin typeface="Arial" charset="0"/>
                <a:ea typeface="Arial" charset="0"/>
                <a:cs typeface="Arial" charset="0"/>
              </a:rPr>
              <a:t>Se faculta a los gobiernos locales a resolver prioritariamente las problemáticas locales, permitiendo incluso la creación de servicios y en el caso de los gobiernos regionales empresas estatales.</a:t>
            </a:r>
          </a:p>
          <a:p>
            <a:pPr algn="just"/>
            <a:endParaRPr lang="es-ES" sz="1600" dirty="0">
              <a:solidFill>
                <a:srgbClr val="333A36"/>
              </a:solidFill>
              <a:latin typeface="Arial" charset="0"/>
              <a:ea typeface="Arial" charset="0"/>
              <a:cs typeface="Arial" charset="0"/>
            </a:endParaRPr>
          </a:p>
          <a:p>
            <a:pPr algn="just"/>
            <a:r>
              <a:rPr lang="es-ES" sz="1600" dirty="0">
                <a:solidFill>
                  <a:srgbClr val="333A36"/>
                </a:solidFill>
                <a:latin typeface="Arial" charset="0"/>
                <a:ea typeface="Arial" charset="0"/>
                <a:cs typeface="Arial" charset="0"/>
              </a:rPr>
              <a:t>Esto último, constituye </a:t>
            </a:r>
            <a:r>
              <a:rPr lang="es-ES" sz="1600" b="1" dirty="0">
                <a:solidFill>
                  <a:srgbClr val="333A36"/>
                </a:solidFill>
                <a:latin typeface="Arial" charset="0"/>
                <a:ea typeface="Arial" charset="0"/>
                <a:cs typeface="Arial" charset="0"/>
              </a:rPr>
              <a:t>competencia desleal </a:t>
            </a:r>
            <a:r>
              <a:rPr lang="es-ES" sz="1600" dirty="0">
                <a:solidFill>
                  <a:srgbClr val="333A36"/>
                </a:solidFill>
                <a:latin typeface="Arial" charset="0"/>
                <a:ea typeface="Arial" charset="0"/>
                <a:cs typeface="Arial" charset="0"/>
              </a:rPr>
              <a:t>hacia los empresarios y emprendedores locales</a:t>
            </a:r>
            <a:endParaRPr lang="es-ES_tradnl" sz="1600" dirty="0">
              <a:solidFill>
                <a:srgbClr val="333A36"/>
              </a:solidFill>
              <a:latin typeface="Arial" charset="0"/>
              <a:ea typeface="Arial" charset="0"/>
              <a:cs typeface="Arial" charset="0"/>
            </a:endParaRPr>
          </a:p>
        </p:txBody>
      </p:sp>
      <p:cxnSp>
        <p:nvCxnSpPr>
          <p:cNvPr id="8" name="Conector recto 7"/>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655700" y="3653949"/>
            <a:ext cx="4919104" cy="1815882"/>
          </a:xfrm>
          <a:prstGeom prst="rect">
            <a:avLst/>
          </a:prstGeom>
          <a:noFill/>
        </p:spPr>
        <p:txBody>
          <a:bodyPr wrap="square" rtlCol="0">
            <a:spAutoFit/>
          </a:bodyPr>
          <a:lstStyle/>
          <a:p>
            <a:pPr algn="just"/>
            <a:r>
              <a:rPr lang="es-CL" sz="1600" b="1" i="1" dirty="0">
                <a:solidFill>
                  <a:srgbClr val="333A36"/>
                </a:solidFill>
                <a:latin typeface="Arial" charset="0"/>
                <a:ea typeface="Arial" charset="0"/>
                <a:cs typeface="Arial" charset="0"/>
              </a:rPr>
              <a:t>“Artículo 220. </a:t>
            </a:r>
            <a:r>
              <a:rPr lang="es-CL" sz="1600" i="1" dirty="0">
                <a:solidFill>
                  <a:srgbClr val="333A36"/>
                </a:solidFill>
                <a:latin typeface="Arial" charset="0"/>
                <a:ea typeface="Arial" charset="0"/>
                <a:cs typeface="Arial" charset="0"/>
              </a:rPr>
              <a:t>Son competencias de la Región autónoma:</a:t>
            </a:r>
          </a:p>
          <a:p>
            <a:pPr algn="just"/>
            <a:endParaRPr lang="es-CL" sz="1600" i="1" dirty="0">
              <a:solidFill>
                <a:srgbClr val="333A36"/>
              </a:solidFill>
              <a:latin typeface="Arial" charset="0"/>
              <a:ea typeface="Arial" charset="0"/>
              <a:cs typeface="Arial" charset="0"/>
            </a:endParaRPr>
          </a:p>
          <a:p>
            <a:pPr algn="just"/>
            <a:r>
              <a:rPr lang="es-CL" sz="1600" i="1" dirty="0">
                <a:solidFill>
                  <a:srgbClr val="333A36"/>
                </a:solidFill>
                <a:latin typeface="Arial" charset="0"/>
                <a:ea typeface="Arial" charset="0"/>
                <a:cs typeface="Arial" charset="0"/>
              </a:rPr>
              <a:t>e) </a:t>
            </a:r>
            <a:r>
              <a:rPr lang="es-CL" sz="1600" b="1" i="1" dirty="0">
                <a:solidFill>
                  <a:srgbClr val="333A36"/>
                </a:solidFill>
                <a:latin typeface="Arial" charset="0"/>
                <a:ea typeface="Arial" charset="0"/>
                <a:cs typeface="Arial" charset="0"/>
              </a:rPr>
              <a:t>La creación de empresas públicas regionales</a:t>
            </a:r>
            <a:r>
              <a:rPr lang="es-CL" sz="1600" i="1" dirty="0">
                <a:solidFill>
                  <a:srgbClr val="333A36"/>
                </a:solidFill>
                <a:latin typeface="Arial" charset="0"/>
                <a:ea typeface="Arial" charset="0"/>
                <a:cs typeface="Arial" charset="0"/>
              </a:rPr>
              <a:t> por parte de los órganos de la Región Autónoma competentes (…).”</a:t>
            </a:r>
          </a:p>
          <a:p>
            <a:pPr algn="just"/>
            <a:endParaRPr lang="es-CL" sz="1600"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376795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pic>
        <p:nvPicPr>
          <p:cNvPr id="2050" name="Picture 2" descr="https://humedaleschile.mma.gob.cl/wp-content/uploads/2014/02/cruces.jpg"/>
          <p:cNvPicPr>
            <a:picLocks noChangeAspect="1" noChangeArrowheads="1"/>
          </p:cNvPicPr>
          <p:nvPr/>
        </p:nvPicPr>
        <p:blipFill rotWithShape="1">
          <a:blip r:embed="rId2">
            <a:extLst>
              <a:ext uri="{28A0092B-C50C-407E-A947-70E740481C1C}">
                <a14:useLocalDpi xmlns:a14="http://schemas.microsoft.com/office/drawing/2010/main" val="0"/>
              </a:ext>
            </a:extLst>
          </a:blip>
          <a:srcRect l="35416" r="11084"/>
          <a:stretch/>
        </p:blipFill>
        <p:spPr bwMode="auto">
          <a:xfrm>
            <a:off x="7299960" y="-1"/>
            <a:ext cx="4892040" cy="6857999"/>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p:cNvSpPr txBox="1"/>
          <p:nvPr/>
        </p:nvSpPr>
        <p:spPr>
          <a:xfrm>
            <a:off x="4847527" y="3245942"/>
            <a:ext cx="1893043" cy="584775"/>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del Medio Ambiente.</a:t>
            </a:r>
          </a:p>
        </p:txBody>
      </p:sp>
      <p:sp>
        <p:nvSpPr>
          <p:cNvPr id="12" name="CuadroTexto 11"/>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06</a:t>
            </a:r>
          </a:p>
        </p:txBody>
      </p:sp>
      <p:cxnSp>
        <p:nvCxnSpPr>
          <p:cNvPr id="13" name="Conector recto 12"/>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a:stretch>
            <a:fillRect/>
          </a:stretch>
        </p:blipFill>
        <p:spPr>
          <a:xfrm>
            <a:off x="750587" y="2984857"/>
            <a:ext cx="981246" cy="888284"/>
          </a:xfrm>
          <a:prstGeom prst="rect">
            <a:avLst/>
          </a:prstGeom>
        </p:spPr>
      </p:pic>
      <p:cxnSp>
        <p:nvCxnSpPr>
          <p:cNvPr id="15" name="Conector recto 14"/>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43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06 / Estatuto del Medio Ambiente</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60474"/>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Estado ecológico.</a:t>
            </a:r>
          </a:p>
        </p:txBody>
      </p:sp>
      <p:sp>
        <p:nvSpPr>
          <p:cNvPr id="9" name="CuadroTexto 8"/>
          <p:cNvSpPr txBox="1"/>
          <p:nvPr/>
        </p:nvSpPr>
        <p:spPr>
          <a:xfrm>
            <a:off x="6725765" y="3049263"/>
            <a:ext cx="4919104" cy="3416320"/>
          </a:xfrm>
          <a:prstGeom prst="rect">
            <a:avLst/>
          </a:prstGeom>
          <a:noFill/>
        </p:spPr>
        <p:txBody>
          <a:bodyPr wrap="square" rtlCol="0">
            <a:spAutoFit/>
          </a:bodyPr>
          <a:lstStyle/>
          <a:p>
            <a:pPr algn="just"/>
            <a:r>
              <a:rPr lang="es-CL" b="1" i="1" dirty="0">
                <a:solidFill>
                  <a:srgbClr val="333A36"/>
                </a:solidFill>
                <a:latin typeface="Arial" charset="0"/>
                <a:ea typeface="Arial" charset="0"/>
                <a:cs typeface="Arial" charset="0"/>
              </a:rPr>
              <a:t>“Artículo 1.</a:t>
            </a:r>
            <a:r>
              <a:rPr lang="es-CL" dirty="0">
                <a:solidFill>
                  <a:srgbClr val="333A36"/>
                </a:solidFill>
                <a:latin typeface="Arial" charset="0"/>
                <a:ea typeface="Arial" charset="0"/>
                <a:cs typeface="Arial" charset="0"/>
              </a:rPr>
              <a:t> Chile es un Estado social y democrático de derecho. Es plurinacional, intercultural y </a:t>
            </a:r>
            <a:r>
              <a:rPr lang="es-CL" b="1" dirty="0">
                <a:solidFill>
                  <a:srgbClr val="333A36"/>
                </a:solidFill>
                <a:latin typeface="Arial" charset="0"/>
                <a:ea typeface="Arial" charset="0"/>
                <a:cs typeface="Arial" charset="0"/>
              </a:rPr>
              <a:t>ecológico.”</a:t>
            </a:r>
          </a:p>
          <a:p>
            <a:pPr algn="just"/>
            <a:endParaRPr lang="es-CL" b="1" dirty="0">
              <a:solidFill>
                <a:srgbClr val="333A36"/>
              </a:solidFill>
              <a:latin typeface="Arial" charset="0"/>
              <a:ea typeface="Arial" charset="0"/>
              <a:cs typeface="Arial" charset="0"/>
            </a:endParaRPr>
          </a:p>
          <a:p>
            <a:pPr algn="just"/>
            <a:r>
              <a:rPr lang="es-CL" b="1" i="1" dirty="0">
                <a:solidFill>
                  <a:srgbClr val="333A36"/>
                </a:solidFill>
                <a:latin typeface="Arial" charset="0"/>
                <a:ea typeface="Arial" charset="0"/>
                <a:cs typeface="Arial" charset="0"/>
              </a:rPr>
              <a:t>“Artículo 103. numeral primero</a:t>
            </a:r>
          </a:p>
          <a:p>
            <a:pPr algn="just"/>
            <a:endParaRPr lang="es-CL" i="1" dirty="0">
              <a:solidFill>
                <a:srgbClr val="333A36"/>
              </a:solidFill>
              <a:latin typeface="Arial" charset="0"/>
              <a:ea typeface="Arial" charset="0"/>
              <a:cs typeface="Arial" charset="0"/>
            </a:endParaRPr>
          </a:p>
          <a:p>
            <a:pPr algn="just"/>
            <a:r>
              <a:rPr lang="es-CL" i="1" dirty="0">
                <a:solidFill>
                  <a:srgbClr val="333A36"/>
                </a:solidFill>
                <a:latin typeface="Arial" charset="0"/>
                <a:ea typeface="Arial" charset="0"/>
                <a:cs typeface="Arial" charset="0"/>
              </a:rPr>
              <a:t>1. La Naturaleza </a:t>
            </a:r>
            <a:r>
              <a:rPr lang="es-CL" b="1" i="1" dirty="0">
                <a:solidFill>
                  <a:srgbClr val="333A36"/>
                </a:solidFill>
                <a:latin typeface="Arial" charset="0"/>
                <a:ea typeface="Arial" charset="0"/>
                <a:cs typeface="Arial" charset="0"/>
              </a:rPr>
              <a:t>tiene derecho a que se respete y proteja su existencia</a:t>
            </a:r>
            <a:r>
              <a:rPr lang="es-CL" i="1" dirty="0">
                <a:solidFill>
                  <a:srgbClr val="333A36"/>
                </a:solidFill>
                <a:latin typeface="Arial" charset="0"/>
                <a:ea typeface="Arial" charset="0"/>
                <a:cs typeface="Arial" charset="0"/>
              </a:rPr>
              <a:t>, a la </a:t>
            </a:r>
            <a:r>
              <a:rPr lang="es-CL" b="1" i="1" dirty="0">
                <a:solidFill>
                  <a:srgbClr val="333A36"/>
                </a:solidFill>
                <a:latin typeface="Arial" charset="0"/>
                <a:ea typeface="Arial" charset="0"/>
                <a:cs typeface="Arial" charset="0"/>
              </a:rPr>
              <a:t>regeneración</a:t>
            </a:r>
            <a:r>
              <a:rPr lang="es-CL" i="1" dirty="0">
                <a:solidFill>
                  <a:srgbClr val="333A36"/>
                </a:solidFill>
                <a:latin typeface="Arial" charset="0"/>
                <a:ea typeface="Arial" charset="0"/>
                <a:cs typeface="Arial" charset="0"/>
              </a:rPr>
              <a:t>, a la </a:t>
            </a:r>
            <a:r>
              <a:rPr lang="es-CL" b="1" i="1" dirty="0">
                <a:solidFill>
                  <a:srgbClr val="333A36"/>
                </a:solidFill>
                <a:latin typeface="Arial" charset="0"/>
                <a:ea typeface="Arial" charset="0"/>
                <a:cs typeface="Arial" charset="0"/>
              </a:rPr>
              <a:t>mantención</a:t>
            </a:r>
            <a:r>
              <a:rPr lang="es-CL" i="1" dirty="0">
                <a:solidFill>
                  <a:srgbClr val="333A36"/>
                </a:solidFill>
                <a:latin typeface="Arial" charset="0"/>
                <a:ea typeface="Arial" charset="0"/>
                <a:cs typeface="Arial" charset="0"/>
              </a:rPr>
              <a:t> y a la </a:t>
            </a:r>
            <a:r>
              <a:rPr lang="es-CL" b="1" i="1" dirty="0">
                <a:solidFill>
                  <a:srgbClr val="333A36"/>
                </a:solidFill>
                <a:latin typeface="Arial" charset="0"/>
                <a:ea typeface="Arial" charset="0"/>
                <a:cs typeface="Arial" charset="0"/>
              </a:rPr>
              <a:t>restauración de sus funciones y equilibrios dinámicos</a:t>
            </a:r>
            <a:r>
              <a:rPr lang="es-CL" i="1" dirty="0">
                <a:solidFill>
                  <a:srgbClr val="333A36"/>
                </a:solidFill>
                <a:latin typeface="Arial" charset="0"/>
                <a:ea typeface="Arial" charset="0"/>
                <a:cs typeface="Arial" charset="0"/>
              </a:rPr>
              <a:t>, que comprenden los ciclos naturales, los ecosistemas y la biodiversidad.”</a:t>
            </a:r>
          </a:p>
        </p:txBody>
      </p:sp>
      <p:sp>
        <p:nvSpPr>
          <p:cNvPr id="12" name="CuadroTexto 11"/>
          <p:cNvSpPr txBox="1"/>
          <p:nvPr/>
        </p:nvSpPr>
        <p:spPr>
          <a:xfrm>
            <a:off x="438087" y="3508426"/>
            <a:ext cx="5576214" cy="210826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L" dirty="0">
                <a:solidFill>
                  <a:srgbClr val="333A36"/>
                </a:solidFill>
                <a:latin typeface="Arial" charset="0"/>
                <a:ea typeface="Arial" charset="0"/>
                <a:cs typeface="Arial" charset="0"/>
              </a:rPr>
              <a:t>Se establecen principios que le </a:t>
            </a:r>
            <a:r>
              <a:rPr lang="es-CL" b="1" dirty="0">
                <a:solidFill>
                  <a:srgbClr val="333A36"/>
                </a:solidFill>
                <a:latin typeface="Arial" charset="0"/>
                <a:ea typeface="Arial" charset="0"/>
                <a:cs typeface="Arial" charset="0"/>
              </a:rPr>
              <a:t>imponen</a:t>
            </a:r>
            <a:r>
              <a:rPr lang="es-CL" dirty="0">
                <a:solidFill>
                  <a:srgbClr val="333A36"/>
                </a:solidFill>
                <a:latin typeface="Arial" charset="0"/>
                <a:ea typeface="Arial" charset="0"/>
                <a:cs typeface="Arial" charset="0"/>
              </a:rPr>
              <a:t> al Estado, organismos y unidades territoriales, deberes de conservación, preservación y reparación de la naturaleza.</a:t>
            </a:r>
          </a:p>
          <a:p>
            <a:pPr marL="285750" indent="-285750" algn="just">
              <a:spcAft>
                <a:spcPts val="600"/>
              </a:spcAft>
              <a:buFont typeface="Arial" panose="020B0604020202020204" pitchFamily="34" charset="0"/>
              <a:buChar char="•"/>
            </a:pPr>
            <a:r>
              <a:rPr lang="es-ES_tradnl" dirty="0">
                <a:solidFill>
                  <a:srgbClr val="333A36"/>
                </a:solidFill>
                <a:latin typeface="Arial" charset="0"/>
                <a:ea typeface="Arial" charset="0"/>
                <a:cs typeface="Arial" charset="0"/>
              </a:rPr>
              <a:t>Se le otorga </a:t>
            </a:r>
            <a:r>
              <a:rPr lang="es-ES_tradnl" b="1" dirty="0">
                <a:solidFill>
                  <a:srgbClr val="333A36"/>
                </a:solidFill>
                <a:latin typeface="Arial" charset="0"/>
                <a:ea typeface="Arial" charset="0"/>
                <a:cs typeface="Arial" charset="0"/>
              </a:rPr>
              <a:t>personalidad jurídica </a:t>
            </a:r>
            <a:r>
              <a:rPr lang="es-ES_tradnl" dirty="0">
                <a:solidFill>
                  <a:srgbClr val="333A36"/>
                </a:solidFill>
                <a:latin typeface="Arial" charset="0"/>
                <a:ea typeface="Arial" charset="0"/>
                <a:cs typeface="Arial" charset="0"/>
              </a:rPr>
              <a:t>a una ente abstracto (la naturaleza), siendo ahora sujeto de derechos, los cuales el Estado debe proteger.</a:t>
            </a:r>
          </a:p>
        </p:txBody>
      </p:sp>
    </p:spTree>
    <p:extLst>
      <p:ext uri="{BB962C8B-B14F-4D97-AF65-F5344CB8AC3E}">
        <p14:creationId xmlns:p14="http://schemas.microsoft.com/office/powerpoint/2010/main" val="129677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06 / Estatuto del Medio Ambiente</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173059"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60474"/>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Política Medio Ambiental.</a:t>
            </a:r>
          </a:p>
        </p:txBody>
      </p:sp>
      <p:sp>
        <p:nvSpPr>
          <p:cNvPr id="9" name="CuadroTexto 8"/>
          <p:cNvSpPr txBox="1"/>
          <p:nvPr/>
        </p:nvSpPr>
        <p:spPr>
          <a:xfrm>
            <a:off x="438087" y="3541158"/>
            <a:ext cx="4919104" cy="1200329"/>
          </a:xfrm>
          <a:prstGeom prst="rect">
            <a:avLst/>
          </a:prstGeom>
          <a:noFill/>
        </p:spPr>
        <p:txBody>
          <a:bodyPr wrap="square" rtlCol="0">
            <a:spAutoFit/>
          </a:bodyPr>
          <a:lstStyle/>
          <a:p>
            <a:pPr algn="just"/>
            <a:r>
              <a:rPr lang="es-CL" b="1" i="1" dirty="0">
                <a:solidFill>
                  <a:srgbClr val="333A36"/>
                </a:solidFill>
                <a:latin typeface="Arial" charset="0"/>
                <a:ea typeface="Arial" charset="0"/>
                <a:cs typeface="Arial" charset="0"/>
              </a:rPr>
              <a:t>Artículo 106.</a:t>
            </a:r>
            <a:r>
              <a:rPr lang="es-CL" dirty="0">
                <a:solidFill>
                  <a:srgbClr val="333A36"/>
                </a:solidFill>
                <a:latin typeface="Arial" charset="0"/>
                <a:ea typeface="Arial" charset="0"/>
                <a:cs typeface="Arial" charset="0"/>
              </a:rPr>
              <a:t> La ley podrá establecer restricciones al ejercicio de determinados derechos o libertades para proteger el medioambiente y la Naturaleza.</a:t>
            </a:r>
          </a:p>
        </p:txBody>
      </p:sp>
      <p:sp>
        <p:nvSpPr>
          <p:cNvPr id="12" name="CuadroTexto 11"/>
          <p:cNvSpPr txBox="1"/>
          <p:nvPr/>
        </p:nvSpPr>
        <p:spPr>
          <a:xfrm>
            <a:off x="6882262" y="2895375"/>
            <a:ext cx="4919104" cy="2308324"/>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Esta distinción es importante porque:</a:t>
            </a:r>
          </a:p>
          <a:p>
            <a:pPr algn="just"/>
            <a:endParaRPr lang="es-ES_tradnl"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CL" dirty="0">
                <a:solidFill>
                  <a:srgbClr val="333A36"/>
                </a:solidFill>
                <a:latin typeface="Arial" charset="0"/>
                <a:ea typeface="Arial" charset="0"/>
                <a:cs typeface="Arial" charset="0"/>
              </a:rPr>
              <a:t>Se puede interpretar que la Constitución le otorga un </a:t>
            </a:r>
            <a:r>
              <a:rPr lang="es-CL" b="1" dirty="0">
                <a:solidFill>
                  <a:srgbClr val="333A36"/>
                </a:solidFill>
                <a:latin typeface="Arial" charset="0"/>
                <a:ea typeface="Arial" charset="0"/>
                <a:cs typeface="Arial" charset="0"/>
              </a:rPr>
              <a:t>lugar prioritario a los derechos de la naturaleza</a:t>
            </a:r>
            <a:r>
              <a:rPr lang="es-CL" dirty="0">
                <a:solidFill>
                  <a:srgbClr val="333A36"/>
                </a:solidFill>
                <a:latin typeface="Arial" charset="0"/>
                <a:ea typeface="Arial" charset="0"/>
                <a:cs typeface="Arial" charset="0"/>
              </a:rPr>
              <a:t> estando por sobre los derechos y libertades consagradas para las personas.</a:t>
            </a:r>
          </a:p>
          <a:p>
            <a:pPr marL="285750" indent="-285750" algn="just">
              <a:buFont typeface="Arial" panose="020B0604020202020204" pitchFamily="34" charset="0"/>
              <a:buChar char="•"/>
            </a:pPr>
            <a:endParaRPr lang="es-ES_tradnl"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310339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06 / Estatuto del Medio Ambiente</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484144"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Los animales como sujetos de protección.</a:t>
            </a:r>
          </a:p>
        </p:txBody>
      </p:sp>
      <p:sp>
        <p:nvSpPr>
          <p:cNvPr id="9" name="CuadroTexto 8"/>
          <p:cNvSpPr txBox="1"/>
          <p:nvPr/>
        </p:nvSpPr>
        <p:spPr>
          <a:xfrm>
            <a:off x="6882262" y="2879894"/>
            <a:ext cx="4919104" cy="2862322"/>
          </a:xfrm>
          <a:prstGeom prst="rect">
            <a:avLst/>
          </a:prstGeom>
          <a:noFill/>
        </p:spPr>
        <p:txBody>
          <a:bodyPr wrap="square" rtlCol="0">
            <a:spAutoFit/>
          </a:bodyPr>
          <a:lstStyle/>
          <a:p>
            <a:pPr algn="just"/>
            <a:r>
              <a:rPr lang="es-CL" b="1" i="1" dirty="0">
                <a:solidFill>
                  <a:srgbClr val="333A36"/>
                </a:solidFill>
                <a:latin typeface="Arial" charset="0"/>
                <a:ea typeface="Arial" charset="0"/>
                <a:cs typeface="Arial" charset="0"/>
              </a:rPr>
              <a:t>Artículo 131</a:t>
            </a:r>
            <a:r>
              <a:rPr lang="es-CL" dirty="0">
                <a:solidFill>
                  <a:srgbClr val="333A36"/>
                </a:solidFill>
                <a:latin typeface="Arial" charset="0"/>
                <a:ea typeface="Arial" charset="0"/>
                <a:cs typeface="Arial" charset="0"/>
              </a:rPr>
              <a:t>. </a:t>
            </a:r>
          </a:p>
          <a:p>
            <a:pPr algn="just"/>
            <a:endParaRPr lang="es-CL" dirty="0">
              <a:solidFill>
                <a:srgbClr val="333A36"/>
              </a:solidFill>
              <a:latin typeface="Arial" charset="0"/>
              <a:ea typeface="Arial" charset="0"/>
              <a:cs typeface="Arial" charset="0"/>
            </a:endParaRPr>
          </a:p>
          <a:p>
            <a:pPr algn="just"/>
            <a:r>
              <a:rPr lang="es-CL" dirty="0">
                <a:solidFill>
                  <a:srgbClr val="333A36"/>
                </a:solidFill>
                <a:latin typeface="Arial" charset="0"/>
                <a:ea typeface="Arial" charset="0"/>
                <a:cs typeface="Arial" charset="0"/>
              </a:rPr>
              <a:t>1. Los animales </a:t>
            </a:r>
            <a:r>
              <a:rPr lang="es-CL" b="1" dirty="0">
                <a:solidFill>
                  <a:srgbClr val="333A36"/>
                </a:solidFill>
                <a:latin typeface="Arial" charset="0"/>
                <a:ea typeface="Arial" charset="0"/>
                <a:cs typeface="Arial" charset="0"/>
              </a:rPr>
              <a:t>son sujetos de especial protección.</a:t>
            </a:r>
            <a:r>
              <a:rPr lang="es-CL" dirty="0">
                <a:solidFill>
                  <a:srgbClr val="333A36"/>
                </a:solidFill>
                <a:latin typeface="Arial" charset="0"/>
                <a:ea typeface="Arial" charset="0"/>
                <a:cs typeface="Arial" charset="0"/>
              </a:rPr>
              <a:t> El Estado los protegerá, reconociendo su </a:t>
            </a:r>
            <a:r>
              <a:rPr lang="es-CL" b="1" dirty="0">
                <a:solidFill>
                  <a:srgbClr val="333A36"/>
                </a:solidFill>
                <a:latin typeface="Arial" charset="0"/>
                <a:ea typeface="Arial" charset="0"/>
                <a:cs typeface="Arial" charset="0"/>
              </a:rPr>
              <a:t>sintiencia</a:t>
            </a:r>
            <a:r>
              <a:rPr lang="es-CL" dirty="0">
                <a:solidFill>
                  <a:srgbClr val="333A36"/>
                </a:solidFill>
                <a:latin typeface="Arial" charset="0"/>
                <a:ea typeface="Arial" charset="0"/>
                <a:cs typeface="Arial" charset="0"/>
              </a:rPr>
              <a:t>, y el derecho a vivir una vida libre de maltrato. </a:t>
            </a:r>
          </a:p>
          <a:p>
            <a:pPr algn="just"/>
            <a:endParaRPr lang="es-CL" dirty="0">
              <a:solidFill>
                <a:srgbClr val="333A36"/>
              </a:solidFill>
              <a:latin typeface="Arial" charset="0"/>
              <a:ea typeface="Arial" charset="0"/>
              <a:cs typeface="Arial" charset="0"/>
            </a:endParaRPr>
          </a:p>
          <a:p>
            <a:pPr algn="just"/>
            <a:r>
              <a:rPr lang="es-CL" dirty="0">
                <a:solidFill>
                  <a:srgbClr val="333A36"/>
                </a:solidFill>
                <a:latin typeface="Arial" charset="0"/>
                <a:ea typeface="Arial" charset="0"/>
                <a:cs typeface="Arial" charset="0"/>
              </a:rPr>
              <a:t>2. El Estado y sus organismos promoverán una educación basada en la empatía y en el respeto hacia los animales.</a:t>
            </a:r>
          </a:p>
        </p:txBody>
      </p:sp>
      <p:sp>
        <p:nvSpPr>
          <p:cNvPr id="12" name="CuadroTexto 11"/>
          <p:cNvSpPr txBox="1"/>
          <p:nvPr/>
        </p:nvSpPr>
        <p:spPr>
          <a:xfrm>
            <a:off x="438087" y="2875060"/>
            <a:ext cx="5604494" cy="303159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L" sz="1600" dirty="0">
                <a:solidFill>
                  <a:srgbClr val="333A36"/>
                </a:solidFill>
                <a:latin typeface="Arial" charset="0"/>
                <a:ea typeface="Arial" charset="0"/>
                <a:cs typeface="Arial" charset="0"/>
              </a:rPr>
              <a:t>El concepto de “animales” no es claro, por lo que se puede entender que todos los animales son seres sintientes.</a:t>
            </a:r>
          </a:p>
          <a:p>
            <a:pPr marL="285750" indent="-285750" algn="just">
              <a:spcAft>
                <a:spcPts val="600"/>
              </a:spcAft>
              <a:buFont typeface="Arial" panose="020B0604020202020204" pitchFamily="34" charset="0"/>
              <a:buChar char="•"/>
            </a:pPr>
            <a:r>
              <a:rPr lang="es-CL" sz="1600" dirty="0">
                <a:solidFill>
                  <a:srgbClr val="333A36"/>
                </a:solidFill>
                <a:latin typeface="Arial" charset="0"/>
                <a:ea typeface="Arial" charset="0"/>
                <a:cs typeface="Arial" charset="0"/>
              </a:rPr>
              <a:t>Esta protección podría caer sobre insectos e incluso en aquellos catalogados como plagas.</a:t>
            </a:r>
          </a:p>
          <a:p>
            <a:pPr marL="285750" indent="-285750" algn="just">
              <a:spcAft>
                <a:spcPts val="600"/>
              </a:spcAft>
              <a:buFont typeface="Arial" panose="020B0604020202020204" pitchFamily="34" charset="0"/>
              <a:buChar char="•"/>
            </a:pPr>
            <a:r>
              <a:rPr lang="es-CL" sz="1600" dirty="0">
                <a:solidFill>
                  <a:srgbClr val="333A36"/>
                </a:solidFill>
                <a:latin typeface="Arial" charset="0"/>
                <a:ea typeface="Arial" charset="0"/>
                <a:cs typeface="Arial" charset="0"/>
              </a:rPr>
              <a:t>Queda pendiente la delimitación del concepto “vida libre del maltrato”, esto podría afectar a las industrias ganaderas y avícolas y su producción intensiva. (afectando la oferta y los precios)</a:t>
            </a:r>
          </a:p>
          <a:p>
            <a:pPr marL="285750" indent="-285750" algn="just">
              <a:spcAft>
                <a:spcPts val="600"/>
              </a:spcAft>
              <a:buFont typeface="Arial" panose="020B0604020202020204" pitchFamily="34" charset="0"/>
              <a:buChar char="•"/>
            </a:pPr>
            <a:r>
              <a:rPr lang="es-CL" sz="1600" dirty="0">
                <a:solidFill>
                  <a:srgbClr val="333A36"/>
                </a:solidFill>
                <a:latin typeface="Arial" charset="0"/>
                <a:ea typeface="Arial" charset="0"/>
                <a:cs typeface="Arial" charset="0"/>
              </a:rPr>
              <a:t>La sintiencia de los animales abre la posibilidad de eliminar tradiciones tales como el rodeo.</a:t>
            </a:r>
          </a:p>
        </p:txBody>
      </p:sp>
    </p:spTree>
    <p:extLst>
      <p:ext uri="{BB962C8B-B14F-4D97-AF65-F5344CB8AC3E}">
        <p14:creationId xmlns:p14="http://schemas.microsoft.com/office/powerpoint/2010/main" val="390533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sp>
        <p:nvSpPr>
          <p:cNvPr id="2" name="CuadroTexto 1"/>
          <p:cNvSpPr txBox="1"/>
          <p:nvPr/>
        </p:nvSpPr>
        <p:spPr>
          <a:xfrm>
            <a:off x="4847527" y="3089377"/>
            <a:ext cx="1893043"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y Gobernanza de las Aguas.</a:t>
            </a:r>
          </a:p>
        </p:txBody>
      </p:sp>
      <p:sp>
        <p:nvSpPr>
          <p:cNvPr id="4" name="CuadroTexto 3"/>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01</a:t>
            </a:r>
          </a:p>
        </p:txBody>
      </p:sp>
      <p:cxnSp>
        <p:nvCxnSpPr>
          <p:cNvPr id="26" name="Conector recto 25"/>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Imagen 27"/>
          <p:cNvPicPr>
            <a:picLocks noChangeAspect="1"/>
          </p:cNvPicPr>
          <p:nvPr/>
        </p:nvPicPr>
        <p:blipFill>
          <a:blip r:embed="rId2"/>
          <a:stretch>
            <a:fillRect/>
          </a:stretch>
        </p:blipFill>
        <p:spPr>
          <a:xfrm>
            <a:off x="750587" y="2984857"/>
            <a:ext cx="981246" cy="888284"/>
          </a:xfrm>
          <a:prstGeom prst="rect">
            <a:avLst/>
          </a:prstGeom>
        </p:spPr>
      </p:pic>
      <p:cxnSp>
        <p:nvCxnSpPr>
          <p:cNvPr id="32" name="Conector recto 31"/>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descr="11,2, agua de riego"/>
          <p:cNvPicPr>
            <a:picLocks noChangeAspect="1" noChangeArrowheads="1"/>
          </p:cNvPicPr>
          <p:nvPr/>
        </p:nvPicPr>
        <p:blipFill rotWithShape="1">
          <a:blip r:embed="rId3">
            <a:extLst>
              <a:ext uri="{28A0092B-C50C-407E-A947-70E740481C1C}">
                <a14:useLocalDpi xmlns:a14="http://schemas.microsoft.com/office/drawing/2010/main" val="0"/>
              </a:ext>
            </a:extLst>
          </a:blip>
          <a:srcRect l="39795" t="169" r="25611" b="-169"/>
          <a:stretch/>
        </p:blipFill>
        <p:spPr bwMode="auto">
          <a:xfrm>
            <a:off x="7303625" y="-1411"/>
            <a:ext cx="4888375" cy="68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704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06 / Estatuto del Medio Ambiente</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484144"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Los animales como sujetos de protección.</a:t>
            </a:r>
          </a:p>
        </p:txBody>
      </p:sp>
      <p:sp>
        <p:nvSpPr>
          <p:cNvPr id="12" name="CuadroTexto 11"/>
          <p:cNvSpPr txBox="1"/>
          <p:nvPr/>
        </p:nvSpPr>
        <p:spPr>
          <a:xfrm>
            <a:off x="438087" y="2875060"/>
            <a:ext cx="5604494" cy="2215991"/>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CL" sz="1600" dirty="0">
                <a:solidFill>
                  <a:srgbClr val="333A36"/>
                </a:solidFill>
                <a:latin typeface="Arial" charset="0"/>
                <a:ea typeface="Arial" charset="0"/>
                <a:cs typeface="Arial" charset="0"/>
              </a:rPr>
              <a:t>Con estas normas, la producción ovina de la región de Magallanes queda a la espera de la definición de “vida libre de maltrato”, lo cual podría afectar la crianza o bien la forma en que se realiza la producción.</a:t>
            </a:r>
          </a:p>
          <a:p>
            <a:pPr marL="285750" indent="-285750" algn="just">
              <a:spcAft>
                <a:spcPts val="600"/>
              </a:spcAft>
              <a:buFont typeface="Arial" panose="020B0604020202020204" pitchFamily="34" charset="0"/>
              <a:buChar char="•"/>
            </a:pPr>
            <a:endParaRPr lang="es-CL" sz="1600" dirty="0">
              <a:solidFill>
                <a:srgbClr val="333A36"/>
              </a:solidFill>
              <a:latin typeface="Arial" charset="0"/>
              <a:ea typeface="Arial" charset="0"/>
              <a:cs typeface="Arial" charset="0"/>
            </a:endParaRPr>
          </a:p>
          <a:p>
            <a:pPr marL="285750" indent="-285750" algn="just">
              <a:spcAft>
                <a:spcPts val="600"/>
              </a:spcAft>
              <a:buFont typeface="Arial" panose="020B0604020202020204" pitchFamily="34" charset="0"/>
              <a:buChar char="•"/>
            </a:pPr>
            <a:r>
              <a:rPr lang="es-CL" sz="1600" dirty="0">
                <a:solidFill>
                  <a:srgbClr val="333A36"/>
                </a:solidFill>
                <a:latin typeface="Arial" charset="0"/>
                <a:ea typeface="Arial" charset="0"/>
                <a:cs typeface="Arial" charset="0"/>
              </a:rPr>
              <a:t>El manejo de especies en sobrepoblación como el “guanaco” sería muy difícil de realizar, por lo que su incidencia en la región podría agravarse.</a:t>
            </a:r>
          </a:p>
        </p:txBody>
      </p:sp>
      <p:pic>
        <p:nvPicPr>
          <p:cNvPr id="4" name="Imagen 3" descr="Una llama en un campo&#10;&#10;Descripción generada automáticamente">
            <a:extLst>
              <a:ext uri="{FF2B5EF4-FFF2-40B4-BE49-F238E27FC236}">
                <a16:creationId xmlns:a16="http://schemas.microsoft.com/office/drawing/2014/main" id="{88E8A959-37CE-3C5E-BDF0-A200D1DE206D}"/>
              </a:ext>
            </a:extLst>
          </p:cNvPr>
          <p:cNvPicPr>
            <a:picLocks noChangeAspect="1"/>
          </p:cNvPicPr>
          <p:nvPr/>
        </p:nvPicPr>
        <p:blipFill>
          <a:blip r:embed="rId4"/>
          <a:stretch>
            <a:fillRect/>
          </a:stretch>
        </p:blipFill>
        <p:spPr>
          <a:xfrm>
            <a:off x="6704973" y="2476168"/>
            <a:ext cx="5357818" cy="3013773"/>
          </a:xfrm>
          <a:prstGeom prst="rect">
            <a:avLst/>
          </a:prstGeom>
        </p:spPr>
      </p:pic>
    </p:spTree>
    <p:extLst>
      <p:ext uri="{BB962C8B-B14F-4D97-AF65-F5344CB8AC3E}">
        <p14:creationId xmlns:p14="http://schemas.microsoft.com/office/powerpoint/2010/main" val="2512256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sp>
        <p:nvSpPr>
          <p:cNvPr id="2" name="CuadroTexto 1"/>
          <p:cNvSpPr txBox="1"/>
          <p:nvPr/>
        </p:nvSpPr>
        <p:spPr>
          <a:xfrm>
            <a:off x="4828673" y="3300362"/>
            <a:ext cx="1893043" cy="338554"/>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Estatuto laboral.</a:t>
            </a:r>
          </a:p>
        </p:txBody>
      </p:sp>
      <p:sp>
        <p:nvSpPr>
          <p:cNvPr id="4" name="CuadroTexto 3"/>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07</a:t>
            </a:r>
          </a:p>
        </p:txBody>
      </p:sp>
      <p:cxnSp>
        <p:nvCxnSpPr>
          <p:cNvPr id="26" name="Conector recto 25"/>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28" name="Imagen 27"/>
          <p:cNvPicPr>
            <a:picLocks noChangeAspect="1"/>
          </p:cNvPicPr>
          <p:nvPr/>
        </p:nvPicPr>
        <p:blipFill>
          <a:blip r:embed="rId3"/>
          <a:stretch>
            <a:fillRect/>
          </a:stretch>
        </p:blipFill>
        <p:spPr>
          <a:xfrm>
            <a:off x="750587" y="2984857"/>
            <a:ext cx="981246" cy="888284"/>
          </a:xfrm>
          <a:prstGeom prst="rect">
            <a:avLst/>
          </a:prstGeom>
        </p:spPr>
      </p:pic>
      <p:cxnSp>
        <p:nvCxnSpPr>
          <p:cNvPr id="32" name="Conector recto 31"/>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Temporeras"/>
          <p:cNvPicPr>
            <a:picLocks noChangeAspect="1" noChangeArrowheads="1"/>
          </p:cNvPicPr>
          <p:nvPr/>
        </p:nvPicPr>
        <p:blipFill rotWithShape="1">
          <a:blip r:embed="rId4">
            <a:extLst>
              <a:ext uri="{28A0092B-C50C-407E-A947-70E740481C1C}">
                <a14:useLocalDpi xmlns:a14="http://schemas.microsoft.com/office/drawing/2010/main" val="0"/>
              </a:ext>
            </a:extLst>
          </a:blip>
          <a:srcRect l="49794" r="11153"/>
          <a:stretch/>
        </p:blipFill>
        <p:spPr bwMode="auto">
          <a:xfrm>
            <a:off x="7303626" y="-1410"/>
            <a:ext cx="4888374" cy="6874276"/>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descr="Imagen que contiene interior, comida, tabla, pastel&#10;&#10;Descripción generada automáticamente">
            <a:extLst>
              <a:ext uri="{FF2B5EF4-FFF2-40B4-BE49-F238E27FC236}">
                <a16:creationId xmlns:a16="http://schemas.microsoft.com/office/drawing/2014/main" id="{E630AE2C-9013-F567-2617-D9AB34B54DC4}"/>
              </a:ext>
            </a:extLst>
          </p:cNvPr>
          <p:cNvPicPr>
            <a:picLocks noChangeAspect="1"/>
          </p:cNvPicPr>
          <p:nvPr/>
        </p:nvPicPr>
        <p:blipFill rotWithShape="1">
          <a:blip r:embed="rId5"/>
          <a:srcRect l="32770" t="1" r="17671" b="-1813"/>
          <a:stretch/>
        </p:blipFill>
        <p:spPr>
          <a:xfrm>
            <a:off x="7100419" y="-11468"/>
            <a:ext cx="5106083" cy="6998677"/>
          </a:xfrm>
          <a:prstGeom prst="rect">
            <a:avLst/>
          </a:prstGeom>
        </p:spPr>
      </p:pic>
    </p:spTree>
    <p:extLst>
      <p:ext uri="{BB962C8B-B14F-4D97-AF65-F5344CB8AC3E}">
        <p14:creationId xmlns:p14="http://schemas.microsoft.com/office/powerpoint/2010/main" val="1414900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07 / Estatuto laboral</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484144"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477328"/>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Participación de los trabajadores en la empresa.</a:t>
            </a:r>
          </a:p>
        </p:txBody>
      </p:sp>
      <p:sp>
        <p:nvSpPr>
          <p:cNvPr id="9" name="CuadroTexto 8"/>
          <p:cNvSpPr txBox="1"/>
          <p:nvPr/>
        </p:nvSpPr>
        <p:spPr>
          <a:xfrm>
            <a:off x="6882262" y="3158186"/>
            <a:ext cx="4919104" cy="2031325"/>
          </a:xfrm>
          <a:prstGeom prst="rect">
            <a:avLst/>
          </a:prstGeom>
          <a:noFill/>
        </p:spPr>
        <p:txBody>
          <a:bodyPr wrap="square" rtlCol="0">
            <a:spAutoFit/>
          </a:bodyPr>
          <a:lstStyle/>
          <a:p>
            <a:pPr algn="just"/>
            <a:r>
              <a:rPr lang="es-CL" b="1" i="1" dirty="0">
                <a:solidFill>
                  <a:srgbClr val="333A36"/>
                </a:solidFill>
                <a:latin typeface="Arial" panose="020B0604020202020204" pitchFamily="34" charset="0"/>
                <a:ea typeface="Arial" charset="0"/>
                <a:cs typeface="Arial" panose="020B0604020202020204" pitchFamily="34" charset="0"/>
              </a:rPr>
              <a:t>“</a:t>
            </a:r>
            <a:r>
              <a:rPr lang="es-419" b="1" i="1" dirty="0">
                <a:solidFill>
                  <a:srgbClr val="333A36"/>
                </a:solidFill>
                <a:latin typeface="Arial" panose="020B0604020202020204" pitchFamily="34" charset="0"/>
                <a:cs typeface="Arial" panose="020B0604020202020204" pitchFamily="34" charset="0"/>
              </a:rPr>
              <a:t>Artículo 48.- </a:t>
            </a:r>
            <a:r>
              <a:rPr lang="es-419" i="1" dirty="0">
                <a:solidFill>
                  <a:srgbClr val="333A36"/>
                </a:solidFill>
                <a:latin typeface="Arial" panose="020B0604020202020204" pitchFamily="34" charset="0"/>
                <a:cs typeface="Arial" panose="020B0604020202020204" pitchFamily="34" charset="0"/>
              </a:rPr>
              <a:t>Participación de los trabajadores y trabajadoras. Los trabajadores y trabajadoras, a través de sus organizaciones sindicales, tienen el derecho a participar en las decisiones de la empresa. La ley regulará los mecanismos por medio de los cuales se ejercerá este derecho.”</a:t>
            </a:r>
            <a:endParaRPr lang="es-CL" i="1" dirty="0">
              <a:solidFill>
                <a:srgbClr val="333A36"/>
              </a:solidFill>
              <a:latin typeface="Arial" panose="020B0604020202020204" pitchFamily="34" charset="0"/>
              <a:ea typeface="Arial" charset="0"/>
              <a:cs typeface="Arial" panose="020B0604020202020204" pitchFamily="34" charset="0"/>
            </a:endParaRPr>
          </a:p>
        </p:txBody>
      </p:sp>
      <p:sp>
        <p:nvSpPr>
          <p:cNvPr id="12" name="CuadroTexto 11"/>
          <p:cNvSpPr txBox="1"/>
          <p:nvPr/>
        </p:nvSpPr>
        <p:spPr>
          <a:xfrm>
            <a:off x="438087" y="3421815"/>
            <a:ext cx="5604494" cy="3108543"/>
          </a:xfrm>
          <a:prstGeom prst="rect">
            <a:avLst/>
          </a:prstGeom>
          <a:noFill/>
        </p:spPr>
        <p:txBody>
          <a:bodyPr wrap="square" rtlCol="0">
            <a:spAutoFit/>
          </a:bodyPr>
          <a:lstStyle/>
          <a:p>
            <a:pPr algn="just">
              <a:spcAft>
                <a:spcPts val="600"/>
              </a:spcAft>
            </a:pPr>
            <a:r>
              <a:rPr lang="es-CL" sz="1600" dirty="0">
                <a:solidFill>
                  <a:srgbClr val="333A36"/>
                </a:solidFill>
                <a:latin typeface="Arial" charset="0"/>
                <a:ea typeface="Arial" charset="0"/>
                <a:cs typeface="Arial" charset="0"/>
              </a:rPr>
              <a:t>Se establece la obligación de que los trabajadores </a:t>
            </a:r>
            <a:r>
              <a:rPr lang="es-CL" sz="1600" b="1" dirty="0">
                <a:solidFill>
                  <a:srgbClr val="333A36"/>
                </a:solidFill>
                <a:latin typeface="Arial" charset="0"/>
                <a:ea typeface="Arial" charset="0"/>
                <a:cs typeface="Arial" charset="0"/>
              </a:rPr>
              <a:t>a través de sus sindicatos</a:t>
            </a:r>
            <a:r>
              <a:rPr lang="es-CL" sz="1600" dirty="0">
                <a:solidFill>
                  <a:srgbClr val="333A36"/>
                </a:solidFill>
                <a:latin typeface="Arial" charset="0"/>
                <a:ea typeface="Arial" charset="0"/>
                <a:cs typeface="Arial" charset="0"/>
              </a:rPr>
              <a:t> puedan participar de las decisiones de la empresa.</a:t>
            </a:r>
          </a:p>
          <a:p>
            <a:pPr algn="just">
              <a:spcAft>
                <a:spcPts val="600"/>
              </a:spcAft>
            </a:pPr>
            <a:endParaRPr lang="es-CL" sz="1600" dirty="0">
              <a:solidFill>
                <a:srgbClr val="333A36"/>
              </a:solidFill>
              <a:latin typeface="Arial" charset="0"/>
              <a:ea typeface="Arial" charset="0"/>
              <a:cs typeface="Arial" charset="0"/>
            </a:endParaRPr>
          </a:p>
          <a:p>
            <a:pPr algn="just">
              <a:spcAft>
                <a:spcPts val="600"/>
              </a:spcAft>
            </a:pPr>
            <a:r>
              <a:rPr lang="es-CL" sz="1600" dirty="0">
                <a:solidFill>
                  <a:srgbClr val="333A36"/>
                </a:solidFill>
                <a:latin typeface="Arial" charset="0"/>
                <a:ea typeface="Arial" charset="0"/>
                <a:cs typeface="Arial" charset="0"/>
              </a:rPr>
              <a:t>Sólo aquellos trabajadores que se sindicalicen tendrán derechos políticos al interior de la empresa.</a:t>
            </a:r>
          </a:p>
          <a:p>
            <a:pPr algn="just">
              <a:spcAft>
                <a:spcPts val="600"/>
              </a:spcAft>
            </a:pPr>
            <a:endParaRPr lang="es-CL" sz="1600" dirty="0">
              <a:solidFill>
                <a:srgbClr val="333A36"/>
              </a:solidFill>
              <a:latin typeface="Arial" charset="0"/>
              <a:ea typeface="Arial" charset="0"/>
              <a:cs typeface="Arial" charset="0"/>
            </a:endParaRPr>
          </a:p>
          <a:p>
            <a:pPr algn="just">
              <a:spcAft>
                <a:spcPts val="600"/>
              </a:spcAft>
            </a:pPr>
            <a:r>
              <a:rPr lang="es-CL" sz="1600" dirty="0">
                <a:solidFill>
                  <a:srgbClr val="333A36"/>
                </a:solidFill>
                <a:latin typeface="Arial" charset="0"/>
                <a:ea typeface="Arial" charset="0"/>
                <a:cs typeface="Arial" charset="0"/>
              </a:rPr>
              <a:t>No se establece los mecanismos de participación por lo que queda abierta la puerta a que el legislador establezca mecanismos que impidan el control de la empresa por parte de sus dueños.</a:t>
            </a:r>
          </a:p>
        </p:txBody>
      </p:sp>
    </p:spTree>
    <p:extLst>
      <p:ext uri="{BB962C8B-B14F-4D97-AF65-F5344CB8AC3E}">
        <p14:creationId xmlns:p14="http://schemas.microsoft.com/office/powerpoint/2010/main" val="4021045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07 / Estatuto laboral</a:t>
            </a:r>
            <a:r>
              <a:rPr lang="es-CL" sz="1100" dirty="0">
                <a:solidFill>
                  <a:schemeClr val="bg1"/>
                </a:solidFill>
                <a:latin typeface="Arial" charset="0"/>
                <a:ea typeface="Arial" charset="0"/>
                <a:cs typeface="Arial" charset="0"/>
              </a:rPr>
              <a:t>.</a:t>
            </a:r>
          </a:p>
        </p:txBody>
      </p:sp>
      <p:cxnSp>
        <p:nvCxnSpPr>
          <p:cNvPr id="15" name="Conector recto 14"/>
          <p:cNvCxnSpPr/>
          <p:nvPr/>
        </p:nvCxnSpPr>
        <p:spPr>
          <a:xfrm flipV="1">
            <a:off x="6484144"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53998"/>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Negociación ramal</a:t>
            </a:r>
          </a:p>
        </p:txBody>
      </p:sp>
      <p:sp>
        <p:nvSpPr>
          <p:cNvPr id="9" name="CuadroTexto 8"/>
          <p:cNvSpPr txBox="1"/>
          <p:nvPr/>
        </p:nvSpPr>
        <p:spPr>
          <a:xfrm>
            <a:off x="6882262" y="3158186"/>
            <a:ext cx="4919104" cy="3416320"/>
          </a:xfrm>
          <a:prstGeom prst="rect">
            <a:avLst/>
          </a:prstGeom>
          <a:noFill/>
        </p:spPr>
        <p:txBody>
          <a:bodyPr wrap="square" rtlCol="0">
            <a:spAutoFit/>
          </a:bodyPr>
          <a:lstStyle/>
          <a:p>
            <a:pPr algn="just"/>
            <a:r>
              <a:rPr lang="es-CL" b="1" i="1" dirty="0">
                <a:solidFill>
                  <a:srgbClr val="333A36"/>
                </a:solidFill>
                <a:latin typeface="Arial" panose="020B0604020202020204" pitchFamily="34" charset="0"/>
                <a:ea typeface="Arial" charset="0"/>
                <a:cs typeface="Arial" panose="020B0604020202020204" pitchFamily="34" charset="0"/>
              </a:rPr>
              <a:t>“Artículo 47, numeral quinto.</a:t>
            </a:r>
          </a:p>
          <a:p>
            <a:pPr algn="just"/>
            <a:endParaRPr lang="es-CL" b="1" i="1" dirty="0">
              <a:solidFill>
                <a:srgbClr val="333A36"/>
              </a:solidFill>
              <a:latin typeface="Arial" panose="020B0604020202020204" pitchFamily="34" charset="0"/>
              <a:ea typeface="Arial" charset="0"/>
              <a:cs typeface="Arial" panose="020B0604020202020204" pitchFamily="34" charset="0"/>
            </a:endParaRPr>
          </a:p>
          <a:p>
            <a:pPr algn="just"/>
            <a:r>
              <a:rPr lang="es-CL" i="1" dirty="0">
                <a:solidFill>
                  <a:srgbClr val="333A36"/>
                </a:solidFill>
                <a:latin typeface="Arial" panose="020B0604020202020204" pitchFamily="34" charset="0"/>
                <a:ea typeface="Arial" charset="0"/>
                <a:cs typeface="Arial" panose="020B0604020202020204" pitchFamily="34" charset="0"/>
              </a:rPr>
              <a:t>5. (…)</a:t>
            </a:r>
            <a:r>
              <a:rPr lang="es-CL" dirty="0">
                <a:solidFill>
                  <a:srgbClr val="333A36"/>
                </a:solidFill>
                <a:latin typeface="Arial" panose="020B0604020202020204" pitchFamily="34" charset="0"/>
                <a:ea typeface="Arial" charset="0"/>
                <a:cs typeface="Arial" panose="020B0604020202020204" pitchFamily="34" charset="0"/>
              </a:rPr>
              <a:t> </a:t>
            </a:r>
            <a:r>
              <a:rPr lang="es-419" dirty="0">
                <a:solidFill>
                  <a:srgbClr val="333A36"/>
                </a:solidFill>
                <a:latin typeface="Arial" panose="020B0604020202020204" pitchFamily="34" charset="0"/>
                <a:cs typeface="Arial" panose="020B0604020202020204" pitchFamily="34" charset="0"/>
              </a:rPr>
              <a:t>La Constitución asegura el derecho a la negociación colectiva. Corresponde a los trabajadores y trabajadoras elegir el </a:t>
            </a:r>
            <a:r>
              <a:rPr lang="es-419" b="1" dirty="0">
                <a:solidFill>
                  <a:srgbClr val="333A36"/>
                </a:solidFill>
                <a:latin typeface="Arial" panose="020B0604020202020204" pitchFamily="34" charset="0"/>
                <a:cs typeface="Arial" panose="020B0604020202020204" pitchFamily="34" charset="0"/>
              </a:rPr>
              <a:t>nivel en que se desarrollará dicha negociación, incluyendo la negociación ramal, sectorial y territorial</a:t>
            </a:r>
            <a:r>
              <a:rPr lang="es-419" dirty="0">
                <a:solidFill>
                  <a:srgbClr val="333A36"/>
                </a:solidFill>
                <a:latin typeface="Arial" panose="020B0604020202020204" pitchFamily="34" charset="0"/>
                <a:cs typeface="Arial" panose="020B0604020202020204" pitchFamily="34" charset="0"/>
              </a:rPr>
              <a:t>. Las únicas limitaciones a las materias susceptibles de negociación serán aquellas concernientes a los mínimos irrenunciables fijados por la ley a favor de los trabajadores y trabajadoras.” </a:t>
            </a:r>
            <a:endParaRPr lang="es-CL" dirty="0">
              <a:solidFill>
                <a:srgbClr val="333A36"/>
              </a:solidFill>
              <a:latin typeface="Arial" panose="020B0604020202020204" pitchFamily="34" charset="0"/>
              <a:ea typeface="Arial" charset="0"/>
              <a:cs typeface="Arial" panose="020B0604020202020204" pitchFamily="34" charset="0"/>
            </a:endParaRPr>
          </a:p>
        </p:txBody>
      </p:sp>
      <p:sp>
        <p:nvSpPr>
          <p:cNvPr id="12" name="CuadroTexto 11"/>
          <p:cNvSpPr txBox="1"/>
          <p:nvPr/>
        </p:nvSpPr>
        <p:spPr>
          <a:xfrm>
            <a:off x="438087" y="3421815"/>
            <a:ext cx="5604494" cy="830997"/>
          </a:xfrm>
          <a:prstGeom prst="rect">
            <a:avLst/>
          </a:prstGeom>
          <a:noFill/>
        </p:spPr>
        <p:txBody>
          <a:bodyPr wrap="square" rtlCol="0">
            <a:spAutoFit/>
          </a:bodyPr>
          <a:lstStyle/>
          <a:p>
            <a:pPr algn="just">
              <a:spcAft>
                <a:spcPts val="600"/>
              </a:spcAft>
            </a:pPr>
            <a:r>
              <a:rPr lang="es-CL" sz="1600" dirty="0">
                <a:solidFill>
                  <a:srgbClr val="333A36"/>
                </a:solidFill>
                <a:latin typeface="Arial" charset="0"/>
                <a:ea typeface="Arial" charset="0"/>
                <a:cs typeface="Arial" charset="0"/>
              </a:rPr>
              <a:t>Se constitucionaliza el derecho de los trabajadores a definir el ámbito de su negociación colectiva, incluyendo la negociación por ramas.</a:t>
            </a:r>
          </a:p>
        </p:txBody>
      </p:sp>
    </p:spTree>
    <p:extLst>
      <p:ext uri="{BB962C8B-B14F-4D97-AF65-F5344CB8AC3E}">
        <p14:creationId xmlns:p14="http://schemas.microsoft.com/office/powerpoint/2010/main" val="483541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374641" y="2775981"/>
            <a:ext cx="1442720" cy="1306040"/>
          </a:xfrm>
          <a:prstGeom prst="rect">
            <a:avLst/>
          </a:prstGeom>
        </p:spPr>
      </p:pic>
      <p:pic>
        <p:nvPicPr>
          <p:cNvPr id="4" name="Imagen 3" descr="Un grupo de hombres sonriendo&#10;&#10;Descripción generada automáticamente">
            <a:extLst>
              <a:ext uri="{FF2B5EF4-FFF2-40B4-BE49-F238E27FC236}">
                <a16:creationId xmlns:a16="http://schemas.microsoft.com/office/drawing/2014/main" id="{5828C587-E1F3-F3AB-B767-EEE8E1C3E0A2}"/>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43596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374641" y="2775981"/>
            <a:ext cx="1442720" cy="1306040"/>
          </a:xfrm>
          <a:prstGeom prst="rect">
            <a:avLst/>
          </a:prstGeom>
        </p:spPr>
      </p:pic>
    </p:spTree>
    <p:extLst>
      <p:ext uri="{BB962C8B-B14F-4D97-AF65-F5344CB8AC3E}">
        <p14:creationId xmlns:p14="http://schemas.microsoft.com/office/powerpoint/2010/main" val="23935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3757993"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01 / Estatuto y Gobernanza de las Aguas.</a:t>
            </a:r>
          </a:p>
        </p:txBody>
      </p:sp>
      <p:cxnSp>
        <p:nvCxnSpPr>
          <p:cNvPr id="15" name="Conector recto 14"/>
          <p:cNvCxnSpPr/>
          <p:nvPr/>
        </p:nvCxnSpPr>
        <p:spPr>
          <a:xfrm flipV="1">
            <a:off x="6023590"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El agua en el borrador de Constitución.</a:t>
            </a:r>
          </a:p>
        </p:txBody>
      </p:sp>
      <p:sp>
        <p:nvSpPr>
          <p:cNvPr id="9" name="CuadroTexto 8"/>
          <p:cNvSpPr txBox="1"/>
          <p:nvPr/>
        </p:nvSpPr>
        <p:spPr>
          <a:xfrm>
            <a:off x="6599583" y="2499375"/>
            <a:ext cx="4919104" cy="3693319"/>
          </a:xfrm>
          <a:prstGeom prst="rect">
            <a:avLst/>
          </a:prstGeom>
          <a:noFill/>
        </p:spPr>
        <p:txBody>
          <a:bodyPr wrap="square" rtlCol="0">
            <a:spAutoFit/>
          </a:bodyPr>
          <a:lstStyle/>
          <a:p>
            <a:pPr algn="just"/>
            <a:r>
              <a:rPr lang="es-ES_tradnl" b="1" i="1" dirty="0">
                <a:solidFill>
                  <a:srgbClr val="333A36"/>
                </a:solidFill>
                <a:latin typeface="Arial" charset="0"/>
                <a:ea typeface="Arial" charset="0"/>
                <a:cs typeface="Arial" charset="0"/>
              </a:rPr>
              <a:t>Artículo 134</a:t>
            </a:r>
            <a:r>
              <a:rPr lang="es-ES_tradnl" dirty="0">
                <a:solidFill>
                  <a:srgbClr val="333A36"/>
                </a:solidFill>
                <a:latin typeface="Arial" charset="0"/>
                <a:ea typeface="Arial" charset="0"/>
                <a:cs typeface="Arial" charset="0"/>
              </a:rPr>
              <a:t>. </a:t>
            </a:r>
            <a:r>
              <a:rPr lang="es-ES_tradnl" b="1" i="1" dirty="0">
                <a:solidFill>
                  <a:srgbClr val="333A36"/>
                </a:solidFill>
                <a:latin typeface="Arial" charset="0"/>
                <a:ea typeface="Arial" charset="0"/>
                <a:cs typeface="Arial" charset="0"/>
              </a:rPr>
              <a:t>numeral quinto</a:t>
            </a:r>
          </a:p>
          <a:p>
            <a:pPr algn="just"/>
            <a:endParaRPr lang="es-ES_tradnl" dirty="0">
              <a:solidFill>
                <a:srgbClr val="333A36"/>
              </a:solidFill>
              <a:latin typeface="Arial" charset="0"/>
              <a:ea typeface="Arial" charset="0"/>
              <a:cs typeface="Arial" charset="0"/>
            </a:endParaRPr>
          </a:p>
          <a:p>
            <a:pPr algn="just"/>
            <a:r>
              <a:rPr lang="es-419" dirty="0">
                <a:solidFill>
                  <a:srgbClr val="333A36"/>
                </a:solidFill>
                <a:latin typeface="Arial" charset="0"/>
                <a:ea typeface="Arial" charset="0"/>
                <a:cs typeface="Arial" charset="0"/>
              </a:rPr>
              <a:t>El Estado podrá otorgar </a:t>
            </a:r>
            <a:r>
              <a:rPr lang="es-419" b="1" dirty="0">
                <a:solidFill>
                  <a:srgbClr val="333A36"/>
                </a:solidFill>
                <a:latin typeface="Arial" charset="0"/>
                <a:ea typeface="Arial" charset="0"/>
                <a:cs typeface="Arial" charset="0"/>
              </a:rPr>
              <a:t>autorizaciones administrativas </a:t>
            </a:r>
            <a:r>
              <a:rPr lang="es-419" dirty="0">
                <a:solidFill>
                  <a:srgbClr val="333A36"/>
                </a:solidFill>
                <a:latin typeface="Arial" charset="0"/>
                <a:ea typeface="Arial" charset="0"/>
                <a:cs typeface="Arial" charset="0"/>
              </a:rPr>
              <a:t>para el uso de los bienes comunes naturales </a:t>
            </a:r>
            <a:r>
              <a:rPr lang="es-419" dirty="0" err="1">
                <a:solidFill>
                  <a:srgbClr val="333A36"/>
                </a:solidFill>
                <a:latin typeface="Arial" charset="0"/>
                <a:ea typeface="Arial" charset="0"/>
                <a:cs typeface="Arial" charset="0"/>
              </a:rPr>
              <a:t>inapropiables</a:t>
            </a:r>
            <a:r>
              <a:rPr lang="es-419" dirty="0">
                <a:solidFill>
                  <a:srgbClr val="333A36"/>
                </a:solidFill>
                <a:latin typeface="Arial" charset="0"/>
                <a:ea typeface="Arial" charset="0"/>
                <a:cs typeface="Arial" charset="0"/>
              </a:rPr>
              <a:t>, conforme a la ley, de manera </a:t>
            </a:r>
            <a:r>
              <a:rPr lang="es-419" b="1" dirty="0">
                <a:solidFill>
                  <a:srgbClr val="333A36"/>
                </a:solidFill>
                <a:latin typeface="Arial" charset="0"/>
                <a:ea typeface="Arial" charset="0"/>
                <a:cs typeface="Arial" charset="0"/>
              </a:rPr>
              <a:t>temporal</a:t>
            </a:r>
            <a:r>
              <a:rPr lang="es-419" dirty="0">
                <a:solidFill>
                  <a:srgbClr val="333A36"/>
                </a:solidFill>
                <a:latin typeface="Arial" charset="0"/>
                <a:ea typeface="Arial" charset="0"/>
                <a:cs typeface="Arial" charset="0"/>
              </a:rPr>
              <a:t>, </a:t>
            </a:r>
            <a:r>
              <a:rPr lang="es-419" b="1" dirty="0">
                <a:solidFill>
                  <a:srgbClr val="333A36"/>
                </a:solidFill>
                <a:latin typeface="Arial" charset="0"/>
                <a:ea typeface="Arial" charset="0"/>
                <a:cs typeface="Arial" charset="0"/>
              </a:rPr>
              <a:t>sujeto a causales de caducidad</a:t>
            </a:r>
            <a:r>
              <a:rPr lang="es-419" dirty="0">
                <a:solidFill>
                  <a:srgbClr val="333A36"/>
                </a:solidFill>
                <a:latin typeface="Arial" charset="0"/>
                <a:ea typeface="Arial" charset="0"/>
                <a:cs typeface="Arial" charset="0"/>
              </a:rPr>
              <a:t>, </a:t>
            </a:r>
            <a:r>
              <a:rPr lang="es-419" b="1" dirty="0">
                <a:solidFill>
                  <a:srgbClr val="333A36"/>
                </a:solidFill>
                <a:latin typeface="Arial" charset="0"/>
                <a:ea typeface="Arial" charset="0"/>
                <a:cs typeface="Arial" charset="0"/>
              </a:rPr>
              <a:t>extinción</a:t>
            </a:r>
            <a:r>
              <a:rPr lang="es-419" dirty="0">
                <a:solidFill>
                  <a:srgbClr val="333A36"/>
                </a:solidFill>
                <a:latin typeface="Arial" charset="0"/>
                <a:ea typeface="Arial" charset="0"/>
                <a:cs typeface="Arial" charset="0"/>
              </a:rPr>
              <a:t> y </a:t>
            </a:r>
            <a:r>
              <a:rPr lang="es-419" b="1" dirty="0">
                <a:solidFill>
                  <a:srgbClr val="333A36"/>
                </a:solidFill>
                <a:latin typeface="Arial" charset="0"/>
                <a:ea typeface="Arial" charset="0"/>
                <a:cs typeface="Arial" charset="0"/>
              </a:rPr>
              <a:t>revocación</a:t>
            </a:r>
            <a:r>
              <a:rPr lang="es-419" dirty="0">
                <a:solidFill>
                  <a:srgbClr val="333A36"/>
                </a:solidFill>
                <a:latin typeface="Arial" charset="0"/>
                <a:ea typeface="Arial" charset="0"/>
                <a:cs typeface="Arial" charset="0"/>
              </a:rPr>
              <a:t>, con obligaciones específicas de conservación, justificadas en el interés público, la protección de la naturaleza y el beneficio colectivo. Estas autorizaciones, ya sean individuales o colectivas, </a:t>
            </a:r>
            <a:r>
              <a:rPr lang="es-419" b="1" dirty="0">
                <a:solidFill>
                  <a:srgbClr val="333A36"/>
                </a:solidFill>
                <a:latin typeface="Arial" charset="0"/>
                <a:ea typeface="Arial" charset="0"/>
                <a:cs typeface="Arial" charset="0"/>
              </a:rPr>
              <a:t>no generan </a:t>
            </a:r>
          </a:p>
          <a:p>
            <a:pPr algn="just"/>
            <a:r>
              <a:rPr lang="es-419" b="1" dirty="0">
                <a:solidFill>
                  <a:srgbClr val="333A36"/>
                </a:solidFill>
                <a:latin typeface="Arial" charset="0"/>
                <a:ea typeface="Arial" charset="0"/>
                <a:cs typeface="Arial" charset="0"/>
              </a:rPr>
              <a:t>derechos de propiedad</a:t>
            </a:r>
            <a:r>
              <a:rPr lang="es-419" dirty="0">
                <a:solidFill>
                  <a:srgbClr val="333A36"/>
                </a:solidFill>
                <a:latin typeface="Arial" charset="0"/>
                <a:ea typeface="Arial" charset="0"/>
                <a:cs typeface="Arial" charset="0"/>
              </a:rPr>
              <a:t>.</a:t>
            </a:r>
            <a:endParaRPr lang="es-ES_tradnl" b="1" dirty="0">
              <a:solidFill>
                <a:srgbClr val="333A36"/>
              </a:solidFill>
              <a:latin typeface="Arial" charset="0"/>
              <a:ea typeface="Arial" charset="0"/>
              <a:cs typeface="Arial" charset="0"/>
            </a:endParaRPr>
          </a:p>
        </p:txBody>
      </p:sp>
      <p:sp>
        <p:nvSpPr>
          <p:cNvPr id="12" name="CuadroTexto 11"/>
          <p:cNvSpPr txBox="1"/>
          <p:nvPr/>
        </p:nvSpPr>
        <p:spPr>
          <a:xfrm>
            <a:off x="569385" y="2895375"/>
            <a:ext cx="4919104" cy="1200329"/>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Se establece un sistema de autorizaciones administrativas mediante el cual las personas podrán usar el agua.</a:t>
            </a:r>
          </a:p>
          <a:p>
            <a:pPr algn="just"/>
            <a:endParaRPr lang="es-ES_tradnl" dirty="0">
              <a:solidFill>
                <a:srgbClr val="333A36"/>
              </a:solidFill>
              <a:latin typeface="Arial" charset="0"/>
              <a:ea typeface="Arial" charset="0"/>
              <a:cs typeface="Arial" charset="0"/>
            </a:endParaRPr>
          </a:p>
        </p:txBody>
      </p:sp>
      <p:sp>
        <p:nvSpPr>
          <p:cNvPr id="10" name="CuadroTexto 9"/>
          <p:cNvSpPr txBox="1"/>
          <p:nvPr/>
        </p:nvSpPr>
        <p:spPr>
          <a:xfrm>
            <a:off x="569385" y="3962175"/>
            <a:ext cx="4919104" cy="2308324"/>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Estas autorizaciones son:</a:t>
            </a:r>
          </a:p>
          <a:p>
            <a:pPr algn="just"/>
            <a:endParaRPr lang="es-ES_tradnl" dirty="0">
              <a:solidFill>
                <a:srgbClr val="333A36"/>
              </a:solidFill>
              <a:latin typeface="Arial" charset="0"/>
              <a:ea typeface="Arial" charset="0"/>
              <a:cs typeface="Arial" charset="0"/>
            </a:endParaRPr>
          </a:p>
          <a:p>
            <a:pPr marL="342900" indent="-342900" algn="just">
              <a:buAutoNum type="arabicPeriod"/>
            </a:pPr>
            <a:r>
              <a:rPr lang="es-ES_tradnl" dirty="0">
                <a:solidFill>
                  <a:srgbClr val="333A36"/>
                </a:solidFill>
                <a:latin typeface="Arial" charset="0"/>
                <a:ea typeface="Arial" charset="0"/>
                <a:cs typeface="Arial" charset="0"/>
              </a:rPr>
              <a:t>Temporales</a:t>
            </a:r>
          </a:p>
          <a:p>
            <a:pPr marL="342900" indent="-342900" algn="just">
              <a:buAutoNum type="arabicPeriod"/>
            </a:pPr>
            <a:r>
              <a:rPr lang="es-ES_tradnl" dirty="0">
                <a:solidFill>
                  <a:srgbClr val="333A36"/>
                </a:solidFill>
                <a:latin typeface="Arial" charset="0"/>
                <a:ea typeface="Arial" charset="0"/>
                <a:cs typeface="Arial" charset="0"/>
              </a:rPr>
              <a:t>Sujetos a revocación, caducidad y extinción.</a:t>
            </a:r>
          </a:p>
          <a:p>
            <a:pPr marL="342900" indent="-342900" algn="just">
              <a:buAutoNum type="arabicPeriod"/>
            </a:pPr>
            <a:r>
              <a:rPr lang="es-ES_tradnl" dirty="0">
                <a:solidFill>
                  <a:srgbClr val="333A36"/>
                </a:solidFill>
                <a:latin typeface="Arial" charset="0"/>
                <a:ea typeface="Arial" charset="0"/>
                <a:cs typeface="Arial" charset="0"/>
              </a:rPr>
              <a:t>No constituyen propiedad.</a:t>
            </a:r>
          </a:p>
          <a:p>
            <a:pPr marL="342900" indent="-342900" algn="just">
              <a:buAutoNum type="arabicPeriod"/>
            </a:pPr>
            <a:r>
              <a:rPr lang="es-ES_tradnl" dirty="0" err="1">
                <a:solidFill>
                  <a:srgbClr val="333A36"/>
                </a:solidFill>
                <a:latin typeface="Arial" charset="0"/>
                <a:ea typeface="Arial" charset="0"/>
                <a:cs typeface="Arial" charset="0"/>
              </a:rPr>
              <a:t>Incomercializables</a:t>
            </a:r>
            <a:endParaRPr lang="es-ES_tradnl" dirty="0">
              <a:solidFill>
                <a:srgbClr val="333A36"/>
              </a:solidFill>
              <a:latin typeface="Arial" charset="0"/>
              <a:ea typeface="Arial" charset="0"/>
              <a:cs typeface="Arial" charset="0"/>
            </a:endParaRPr>
          </a:p>
          <a:p>
            <a:pPr algn="just"/>
            <a:endParaRPr lang="es-ES_tradnl"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233061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3"/>
          <a:srcRect r="-21060" b="31051"/>
          <a:stretch/>
        </p:blipFill>
        <p:spPr>
          <a:xfrm>
            <a:off x="11801366" y="55946"/>
            <a:ext cx="390633" cy="482534"/>
          </a:xfrm>
          <a:prstGeom prst="rect">
            <a:avLst/>
          </a:prstGeom>
        </p:spPr>
      </p:pic>
      <p:sp>
        <p:nvSpPr>
          <p:cNvPr id="7" name="CuadroTexto 6"/>
          <p:cNvSpPr txBox="1"/>
          <p:nvPr/>
        </p:nvSpPr>
        <p:spPr>
          <a:xfrm>
            <a:off x="438087" y="148595"/>
            <a:ext cx="3757993"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01 / Estatuto y Gobernanza de las Aguas.</a:t>
            </a:r>
          </a:p>
        </p:txBody>
      </p:sp>
      <p:sp>
        <p:nvSpPr>
          <p:cNvPr id="27" name="CuadroTexto 26"/>
          <p:cNvSpPr txBox="1"/>
          <p:nvPr/>
        </p:nvSpPr>
        <p:spPr>
          <a:xfrm>
            <a:off x="438087" y="1209096"/>
            <a:ext cx="6161496" cy="101566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Las gobernanza de las aguas en la Constitución.</a:t>
            </a:r>
          </a:p>
        </p:txBody>
      </p:sp>
      <p:grpSp>
        <p:nvGrpSpPr>
          <p:cNvPr id="10" name="Agrupar 80"/>
          <p:cNvGrpSpPr/>
          <p:nvPr/>
        </p:nvGrpSpPr>
        <p:grpSpPr>
          <a:xfrm>
            <a:off x="1152068" y="3493821"/>
            <a:ext cx="4230851" cy="1107996"/>
            <a:chOff x="7319364" y="932540"/>
            <a:chExt cx="3942406" cy="1032457"/>
          </a:xfrm>
        </p:grpSpPr>
        <p:sp>
          <p:nvSpPr>
            <p:cNvPr id="11" name="CuadroTexto 10"/>
            <p:cNvSpPr txBox="1"/>
            <p:nvPr/>
          </p:nvSpPr>
          <p:spPr>
            <a:xfrm>
              <a:off x="9368727" y="1209850"/>
              <a:ext cx="1893043" cy="544907"/>
            </a:xfrm>
            <a:prstGeom prst="rect">
              <a:avLst/>
            </a:prstGeom>
            <a:noFill/>
          </p:spPr>
          <p:txBody>
            <a:bodyPr wrap="square" rtlCol="0">
              <a:spAutoFit/>
            </a:bodyPr>
            <a:lstStyle/>
            <a:p>
              <a:r>
                <a:rPr lang="es-ES_tradnl" sz="1600" dirty="0">
                  <a:solidFill>
                    <a:srgbClr val="333A36"/>
                  </a:solidFill>
                  <a:latin typeface="Arial" charset="0"/>
                  <a:ea typeface="Arial" charset="0"/>
                  <a:cs typeface="Arial" charset="0"/>
                </a:rPr>
                <a:t>Agencia Nacional del Agua.</a:t>
              </a:r>
            </a:p>
          </p:txBody>
        </p:sp>
        <p:sp>
          <p:nvSpPr>
            <p:cNvPr id="13" name="CuadroTexto 12"/>
            <p:cNvSpPr txBox="1"/>
            <p:nvPr/>
          </p:nvSpPr>
          <p:spPr>
            <a:xfrm>
              <a:off x="7319364" y="932540"/>
              <a:ext cx="1387756" cy="1032457"/>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01</a:t>
              </a:r>
            </a:p>
          </p:txBody>
        </p:sp>
        <p:cxnSp>
          <p:nvCxnSpPr>
            <p:cNvPr id="14" name="Conector recto 13"/>
            <p:cNvCxnSpPr/>
            <p:nvPr/>
          </p:nvCxnSpPr>
          <p:spPr>
            <a:xfrm flipV="1">
              <a:off x="8991488" y="1118273"/>
              <a:ext cx="0" cy="736531"/>
            </a:xfrm>
            <a:prstGeom prst="line">
              <a:avLst/>
            </a:prstGeom>
            <a:ln>
              <a:solidFill>
                <a:srgbClr val="44AB34"/>
              </a:solidFill>
            </a:ln>
          </p:spPr>
          <p:style>
            <a:lnRef idx="1">
              <a:schemeClr val="dk1"/>
            </a:lnRef>
            <a:fillRef idx="0">
              <a:schemeClr val="dk1"/>
            </a:fillRef>
            <a:effectRef idx="0">
              <a:schemeClr val="dk1"/>
            </a:effectRef>
            <a:fontRef idx="minor">
              <a:schemeClr val="tx1"/>
            </a:fontRef>
          </p:style>
        </p:cxnSp>
      </p:grpSp>
      <p:grpSp>
        <p:nvGrpSpPr>
          <p:cNvPr id="16" name="Agrupar 79"/>
          <p:cNvGrpSpPr/>
          <p:nvPr/>
        </p:nvGrpSpPr>
        <p:grpSpPr>
          <a:xfrm>
            <a:off x="1149020" y="4714199"/>
            <a:ext cx="4330512" cy="1107996"/>
            <a:chOff x="7319364" y="2202540"/>
            <a:chExt cx="4035273" cy="1032457"/>
          </a:xfrm>
        </p:grpSpPr>
        <p:sp>
          <p:nvSpPr>
            <p:cNvPr id="17" name="CuadroTexto 16"/>
            <p:cNvSpPr txBox="1"/>
            <p:nvPr/>
          </p:nvSpPr>
          <p:spPr>
            <a:xfrm>
              <a:off x="9368726" y="2503387"/>
              <a:ext cx="1985911" cy="544907"/>
            </a:xfrm>
            <a:prstGeom prst="rect">
              <a:avLst/>
            </a:prstGeom>
            <a:noFill/>
          </p:spPr>
          <p:txBody>
            <a:bodyPr wrap="square" rtlCol="0">
              <a:spAutoFit/>
            </a:bodyPr>
            <a:lstStyle/>
            <a:p>
              <a:r>
                <a:rPr lang="es-ES_tradnl" sz="1600" dirty="0">
                  <a:solidFill>
                    <a:srgbClr val="333A36"/>
                  </a:solidFill>
                  <a:latin typeface="Arial" charset="0"/>
                  <a:ea typeface="Arial" charset="0"/>
                  <a:cs typeface="Arial" charset="0"/>
                </a:rPr>
                <a:t>Consejos de Cuencas.</a:t>
              </a:r>
            </a:p>
          </p:txBody>
        </p:sp>
        <p:sp>
          <p:nvSpPr>
            <p:cNvPr id="18" name="CuadroTexto 17"/>
            <p:cNvSpPr txBox="1"/>
            <p:nvPr/>
          </p:nvSpPr>
          <p:spPr>
            <a:xfrm>
              <a:off x="7319364" y="2202540"/>
              <a:ext cx="1387756" cy="1032457"/>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02</a:t>
              </a:r>
            </a:p>
          </p:txBody>
        </p:sp>
        <p:cxnSp>
          <p:nvCxnSpPr>
            <p:cNvPr id="19" name="Conector recto 18"/>
            <p:cNvCxnSpPr/>
            <p:nvPr/>
          </p:nvCxnSpPr>
          <p:spPr>
            <a:xfrm flipV="1">
              <a:off x="8991488" y="2388273"/>
              <a:ext cx="0" cy="736531"/>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20" name="Agrupar 78"/>
          <p:cNvGrpSpPr/>
          <p:nvPr/>
        </p:nvGrpSpPr>
        <p:grpSpPr>
          <a:xfrm>
            <a:off x="5987485" y="3496677"/>
            <a:ext cx="4230851" cy="1107996"/>
            <a:chOff x="7319364" y="3513180"/>
            <a:chExt cx="3942406" cy="1032457"/>
          </a:xfrm>
        </p:grpSpPr>
        <p:sp>
          <p:nvSpPr>
            <p:cNvPr id="21" name="CuadroTexto 20"/>
            <p:cNvSpPr txBox="1"/>
            <p:nvPr/>
          </p:nvSpPr>
          <p:spPr>
            <a:xfrm>
              <a:off x="9368727" y="3889491"/>
              <a:ext cx="1893043" cy="544907"/>
            </a:xfrm>
            <a:prstGeom prst="rect">
              <a:avLst/>
            </a:prstGeom>
            <a:noFill/>
          </p:spPr>
          <p:txBody>
            <a:bodyPr wrap="square" rtlCol="0">
              <a:spAutoFit/>
            </a:bodyPr>
            <a:lstStyle/>
            <a:p>
              <a:r>
                <a:rPr lang="es-ES_tradnl" sz="1600" dirty="0">
                  <a:solidFill>
                    <a:srgbClr val="333A36"/>
                  </a:solidFill>
                  <a:latin typeface="Arial" charset="0"/>
                  <a:ea typeface="Arial" charset="0"/>
                  <a:cs typeface="Arial" charset="0"/>
                </a:rPr>
                <a:t>Gobierno Regional.</a:t>
              </a:r>
            </a:p>
            <a:p>
              <a:endParaRPr lang="es-ES_tradnl" sz="1600" dirty="0">
                <a:solidFill>
                  <a:srgbClr val="333A36"/>
                </a:solidFill>
                <a:latin typeface="Arial" charset="0"/>
                <a:ea typeface="Arial" charset="0"/>
                <a:cs typeface="Arial" charset="0"/>
              </a:endParaRPr>
            </a:p>
          </p:txBody>
        </p:sp>
        <p:sp>
          <p:nvSpPr>
            <p:cNvPr id="22" name="CuadroTexto 21"/>
            <p:cNvSpPr txBox="1"/>
            <p:nvPr/>
          </p:nvSpPr>
          <p:spPr>
            <a:xfrm>
              <a:off x="7319364" y="3513180"/>
              <a:ext cx="1387756" cy="1032457"/>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03</a:t>
              </a:r>
            </a:p>
          </p:txBody>
        </p:sp>
        <p:cxnSp>
          <p:nvCxnSpPr>
            <p:cNvPr id="23" name="Conector recto 22"/>
            <p:cNvCxnSpPr/>
            <p:nvPr/>
          </p:nvCxnSpPr>
          <p:spPr>
            <a:xfrm flipV="1">
              <a:off x="8991488" y="3698913"/>
              <a:ext cx="0" cy="736531"/>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24" name="Agrupar 80"/>
          <p:cNvGrpSpPr/>
          <p:nvPr/>
        </p:nvGrpSpPr>
        <p:grpSpPr>
          <a:xfrm>
            <a:off x="5987485" y="4714199"/>
            <a:ext cx="4230850" cy="1107996"/>
            <a:chOff x="7319364" y="932540"/>
            <a:chExt cx="3942405" cy="1032457"/>
          </a:xfrm>
        </p:grpSpPr>
        <p:sp>
          <p:nvSpPr>
            <p:cNvPr id="25" name="CuadroTexto 24"/>
            <p:cNvSpPr txBox="1"/>
            <p:nvPr/>
          </p:nvSpPr>
          <p:spPr>
            <a:xfrm>
              <a:off x="9368726" y="1193465"/>
              <a:ext cx="1893043" cy="544907"/>
            </a:xfrm>
            <a:prstGeom prst="rect">
              <a:avLst/>
            </a:prstGeom>
            <a:noFill/>
          </p:spPr>
          <p:txBody>
            <a:bodyPr wrap="square" rtlCol="0">
              <a:spAutoFit/>
            </a:bodyPr>
            <a:lstStyle/>
            <a:p>
              <a:r>
                <a:rPr lang="es-ES_tradnl" sz="1600" dirty="0">
                  <a:solidFill>
                    <a:srgbClr val="333A36"/>
                  </a:solidFill>
                  <a:latin typeface="Arial" charset="0"/>
                  <a:ea typeface="Arial" charset="0"/>
                  <a:cs typeface="Arial" charset="0"/>
                </a:rPr>
                <a:t>Comuna Autónomas.</a:t>
              </a:r>
            </a:p>
          </p:txBody>
        </p:sp>
        <p:sp>
          <p:nvSpPr>
            <p:cNvPr id="26" name="CuadroTexto 25"/>
            <p:cNvSpPr txBox="1"/>
            <p:nvPr/>
          </p:nvSpPr>
          <p:spPr>
            <a:xfrm>
              <a:off x="7319364" y="932540"/>
              <a:ext cx="1387756" cy="1032457"/>
            </a:xfrm>
            <a:prstGeom prst="rect">
              <a:avLst/>
            </a:prstGeom>
            <a:noFill/>
            <a:ln>
              <a:noFill/>
            </a:ln>
          </p:spPr>
          <p:txBody>
            <a:bodyPr wrap="square" rtlCol="0">
              <a:spAutoFit/>
            </a:bodyPr>
            <a:lstStyle/>
            <a:p>
              <a:pPr algn="ctr"/>
              <a:r>
                <a:rPr lang="es-ES_tradnl" sz="6600" dirty="0">
                  <a:solidFill>
                    <a:srgbClr val="44AB34"/>
                  </a:solidFill>
                  <a:latin typeface="Arial" charset="0"/>
                  <a:ea typeface="Arial" charset="0"/>
                  <a:cs typeface="Arial" charset="0"/>
                </a:rPr>
                <a:t>04</a:t>
              </a:r>
            </a:p>
          </p:txBody>
        </p:sp>
        <p:cxnSp>
          <p:nvCxnSpPr>
            <p:cNvPr id="28" name="Conector recto 27"/>
            <p:cNvCxnSpPr/>
            <p:nvPr/>
          </p:nvCxnSpPr>
          <p:spPr>
            <a:xfrm flipV="1">
              <a:off x="8991488" y="1118273"/>
              <a:ext cx="0" cy="736531"/>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29" name="CuadroTexto 28"/>
          <p:cNvSpPr txBox="1"/>
          <p:nvPr/>
        </p:nvSpPr>
        <p:spPr>
          <a:xfrm>
            <a:off x="463814" y="2637770"/>
            <a:ext cx="5218497" cy="923330"/>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En la gobernanza del agua intervienen </a:t>
            </a:r>
            <a:r>
              <a:rPr lang="es-ES_tradnl" b="1" dirty="0">
                <a:solidFill>
                  <a:srgbClr val="333A36"/>
                </a:solidFill>
                <a:latin typeface="Arial" charset="0"/>
                <a:ea typeface="Arial" charset="0"/>
                <a:cs typeface="Arial" charset="0"/>
              </a:rPr>
              <a:t>cuatro</a:t>
            </a:r>
            <a:r>
              <a:rPr lang="es-ES_tradnl" dirty="0">
                <a:solidFill>
                  <a:srgbClr val="333A36"/>
                </a:solidFill>
                <a:latin typeface="Arial" charset="0"/>
                <a:ea typeface="Arial" charset="0"/>
                <a:cs typeface="Arial" charset="0"/>
              </a:rPr>
              <a:t> organismos.</a:t>
            </a:r>
          </a:p>
          <a:p>
            <a:pPr algn="just"/>
            <a:endParaRPr lang="es-ES_tradnl" dirty="0">
              <a:solidFill>
                <a:srgbClr val="333A36"/>
              </a:solidFill>
              <a:latin typeface="Arial" charset="0"/>
              <a:ea typeface="Arial" charset="0"/>
              <a:cs typeface="Arial" charset="0"/>
            </a:endParaRPr>
          </a:p>
        </p:txBody>
      </p:sp>
    </p:spTree>
    <p:extLst>
      <p:ext uri="{BB962C8B-B14F-4D97-AF65-F5344CB8AC3E}">
        <p14:creationId xmlns:p14="http://schemas.microsoft.com/office/powerpoint/2010/main" val="158581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3757993"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01 / Estatuto y Gobernanza de las Aguas.</a:t>
            </a:r>
          </a:p>
        </p:txBody>
      </p:sp>
      <p:cxnSp>
        <p:nvCxnSpPr>
          <p:cNvPr id="15" name="Conector recto 14"/>
          <p:cNvCxnSpPr/>
          <p:nvPr/>
        </p:nvCxnSpPr>
        <p:spPr>
          <a:xfrm flipV="1">
            <a:off x="6023590"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76183"/>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Artículos transitorios.</a:t>
            </a:r>
          </a:p>
        </p:txBody>
      </p:sp>
      <p:sp>
        <p:nvSpPr>
          <p:cNvPr id="9" name="CuadroTexto 8"/>
          <p:cNvSpPr txBox="1"/>
          <p:nvPr/>
        </p:nvSpPr>
        <p:spPr>
          <a:xfrm>
            <a:off x="6599583" y="2602987"/>
            <a:ext cx="4919104" cy="3970318"/>
          </a:xfrm>
          <a:prstGeom prst="rect">
            <a:avLst/>
          </a:prstGeom>
          <a:noFill/>
        </p:spPr>
        <p:txBody>
          <a:bodyPr wrap="square" rtlCol="0">
            <a:spAutoFit/>
          </a:bodyPr>
          <a:lstStyle/>
          <a:p>
            <a:pPr algn="just"/>
            <a:r>
              <a:rPr lang="es-MX" sz="1400" b="1" i="1" dirty="0">
                <a:solidFill>
                  <a:srgbClr val="333A36"/>
                </a:solidFill>
                <a:latin typeface="Arial" charset="0"/>
                <a:ea typeface="Arial" charset="0"/>
                <a:cs typeface="Arial" charset="0"/>
              </a:rPr>
              <a:t>Trigésima cuarta</a:t>
            </a:r>
            <a:r>
              <a:rPr lang="es-MX" sz="1400" dirty="0">
                <a:solidFill>
                  <a:srgbClr val="333A36"/>
                </a:solidFill>
                <a:latin typeface="Arial" charset="0"/>
                <a:ea typeface="Arial" charset="0"/>
                <a:cs typeface="Arial" charset="0"/>
              </a:rPr>
              <a:t>. En un plazo de doce meses, el Presidente de la República deberá enviar un proyecto de ley para la </a:t>
            </a:r>
            <a:r>
              <a:rPr lang="es-MX" sz="1400" b="1" dirty="0">
                <a:solidFill>
                  <a:srgbClr val="333A36"/>
                </a:solidFill>
                <a:latin typeface="Arial" charset="0"/>
                <a:ea typeface="Arial" charset="0"/>
                <a:cs typeface="Arial" charset="0"/>
              </a:rPr>
              <a:t>creación de la Agencia Nacional de Aguas</a:t>
            </a:r>
            <a:r>
              <a:rPr lang="es-MX" sz="1400" dirty="0">
                <a:solidFill>
                  <a:srgbClr val="333A36"/>
                </a:solidFill>
                <a:latin typeface="Arial" charset="0"/>
                <a:ea typeface="Arial" charset="0"/>
                <a:cs typeface="Arial" charset="0"/>
              </a:rPr>
              <a:t> y </a:t>
            </a:r>
            <a:r>
              <a:rPr lang="es-MX" sz="1400" b="1" dirty="0">
                <a:solidFill>
                  <a:srgbClr val="333A36"/>
                </a:solidFill>
                <a:latin typeface="Arial" charset="0"/>
                <a:ea typeface="Arial" charset="0"/>
                <a:cs typeface="Arial" charset="0"/>
              </a:rPr>
              <a:t>la adecuación normativa relativa a las autorizaciones de uso de aguas</a:t>
            </a:r>
            <a:r>
              <a:rPr lang="es-MX" sz="1400" dirty="0">
                <a:solidFill>
                  <a:srgbClr val="333A36"/>
                </a:solidFill>
                <a:latin typeface="Arial" charset="0"/>
                <a:ea typeface="Arial" charset="0"/>
                <a:cs typeface="Arial" charset="0"/>
              </a:rPr>
              <a:t>. </a:t>
            </a:r>
          </a:p>
          <a:p>
            <a:pPr algn="just"/>
            <a:endParaRPr lang="es-MX" sz="1400" dirty="0">
              <a:solidFill>
                <a:srgbClr val="333A36"/>
              </a:solidFill>
              <a:latin typeface="Arial" charset="0"/>
              <a:ea typeface="Arial" charset="0"/>
              <a:cs typeface="Arial" charset="0"/>
            </a:endParaRPr>
          </a:p>
          <a:p>
            <a:pPr algn="just"/>
            <a:r>
              <a:rPr lang="es-MX" sz="1400" dirty="0">
                <a:solidFill>
                  <a:srgbClr val="333A36"/>
                </a:solidFill>
                <a:latin typeface="Arial" charset="0"/>
                <a:ea typeface="Arial" charset="0"/>
                <a:cs typeface="Arial" charset="0"/>
              </a:rPr>
              <a:t>Asimismo, deberá regular la creación, la composición y el funcionamiento de los </a:t>
            </a:r>
            <a:r>
              <a:rPr lang="es-MX" sz="1400" b="1" dirty="0">
                <a:solidFill>
                  <a:srgbClr val="333A36"/>
                </a:solidFill>
                <a:latin typeface="Arial" charset="0"/>
                <a:ea typeface="Arial" charset="0"/>
                <a:cs typeface="Arial" charset="0"/>
              </a:rPr>
              <a:t>consejos de cuenca </a:t>
            </a:r>
            <a:r>
              <a:rPr lang="es-MX" sz="1400" dirty="0">
                <a:solidFill>
                  <a:srgbClr val="333A36"/>
                </a:solidFill>
                <a:latin typeface="Arial" charset="0"/>
                <a:ea typeface="Arial" charset="0"/>
                <a:cs typeface="Arial" charset="0"/>
              </a:rPr>
              <a:t>y la adecuación de estatutos y participación de las organizaciones de usuarios de agua en dicha instancia. (…)</a:t>
            </a:r>
          </a:p>
          <a:p>
            <a:pPr algn="just"/>
            <a:endParaRPr lang="es-MX" sz="1400" dirty="0">
              <a:solidFill>
                <a:srgbClr val="333A36"/>
              </a:solidFill>
              <a:latin typeface="Arial" charset="0"/>
              <a:ea typeface="Arial" charset="0"/>
              <a:cs typeface="Arial" charset="0"/>
            </a:endParaRPr>
          </a:p>
          <a:p>
            <a:pPr algn="just"/>
            <a:r>
              <a:rPr lang="es-MX" sz="1400" b="1" i="1" dirty="0">
                <a:solidFill>
                  <a:srgbClr val="333A36"/>
                </a:solidFill>
                <a:latin typeface="Arial" charset="0"/>
                <a:ea typeface="Arial" charset="0"/>
                <a:cs typeface="Arial" charset="0"/>
              </a:rPr>
              <a:t>Trigésima quinta.</a:t>
            </a:r>
            <a:r>
              <a:rPr lang="es-MX" sz="1400" b="1" dirty="0">
                <a:solidFill>
                  <a:srgbClr val="333A36"/>
                </a:solidFill>
                <a:latin typeface="Arial" charset="0"/>
                <a:ea typeface="Arial" charset="0"/>
                <a:cs typeface="Arial" charset="0"/>
              </a:rPr>
              <a:t> </a:t>
            </a:r>
            <a:r>
              <a:rPr lang="es-MX" sz="1400" dirty="0">
                <a:solidFill>
                  <a:srgbClr val="333A36"/>
                </a:solidFill>
                <a:latin typeface="Arial" charset="0"/>
                <a:ea typeface="Arial" charset="0"/>
                <a:cs typeface="Arial" charset="0"/>
              </a:rPr>
              <a:t>Con la entrada en vigencia de esta Constitución </a:t>
            </a:r>
            <a:r>
              <a:rPr lang="es-MX" sz="1400" b="1" dirty="0">
                <a:solidFill>
                  <a:srgbClr val="333A36"/>
                </a:solidFill>
                <a:latin typeface="Arial" charset="0"/>
                <a:ea typeface="Arial" charset="0"/>
                <a:cs typeface="Arial" charset="0"/>
              </a:rPr>
              <a:t>todos los derechos de aprovechamiento de aguas otorgados con anterioridad, se considerarán, para todos los efectos legales, autorizaciones de uso de agua</a:t>
            </a:r>
            <a:r>
              <a:rPr lang="es-MX" sz="1400" dirty="0">
                <a:solidFill>
                  <a:srgbClr val="333A36"/>
                </a:solidFill>
                <a:latin typeface="Arial" charset="0"/>
                <a:ea typeface="Arial" charset="0"/>
                <a:cs typeface="Arial" charset="0"/>
              </a:rPr>
              <a:t> según lo establecido en esta Constitución. (…)</a:t>
            </a:r>
          </a:p>
          <a:p>
            <a:pPr algn="just"/>
            <a:endParaRPr lang="es-MX" sz="1400" b="1" i="1" dirty="0">
              <a:solidFill>
                <a:srgbClr val="333A36"/>
              </a:solidFill>
              <a:latin typeface="Arial" charset="0"/>
              <a:ea typeface="Arial" charset="0"/>
              <a:cs typeface="Arial" charset="0"/>
            </a:endParaRPr>
          </a:p>
          <a:p>
            <a:pPr algn="just"/>
            <a:endParaRPr lang="es-MX" sz="1400" b="1" i="1" dirty="0">
              <a:solidFill>
                <a:srgbClr val="333A36"/>
              </a:solidFill>
              <a:latin typeface="Arial" charset="0"/>
              <a:ea typeface="Arial" charset="0"/>
              <a:cs typeface="Arial" charset="0"/>
            </a:endParaRPr>
          </a:p>
        </p:txBody>
      </p:sp>
      <p:sp>
        <p:nvSpPr>
          <p:cNvPr id="12" name="CuadroTexto 11"/>
          <p:cNvSpPr txBox="1"/>
          <p:nvPr/>
        </p:nvSpPr>
        <p:spPr>
          <a:xfrm>
            <a:off x="569385" y="2728293"/>
            <a:ext cx="4919104" cy="3785652"/>
          </a:xfrm>
          <a:prstGeom prst="rect">
            <a:avLst/>
          </a:prstGeom>
          <a:noFill/>
        </p:spPr>
        <p:txBody>
          <a:bodyPr wrap="square" rtlCol="0">
            <a:spAutoFit/>
          </a:bodyPr>
          <a:lstStyle/>
          <a:p>
            <a:pPr algn="just"/>
            <a:r>
              <a:rPr lang="es-ES_tradnl" sz="1600" dirty="0">
                <a:solidFill>
                  <a:srgbClr val="333A36"/>
                </a:solidFill>
                <a:latin typeface="Arial" charset="0"/>
                <a:ea typeface="Arial" charset="0"/>
                <a:cs typeface="Arial" charset="0"/>
              </a:rPr>
              <a:t>Se elimina de raíz el concepto de </a:t>
            </a:r>
            <a:r>
              <a:rPr lang="es-ES_tradnl" sz="1600" b="1" dirty="0">
                <a:solidFill>
                  <a:srgbClr val="333A36"/>
                </a:solidFill>
                <a:latin typeface="Arial" charset="0"/>
                <a:ea typeface="Arial" charset="0"/>
                <a:cs typeface="Arial" charset="0"/>
              </a:rPr>
              <a:t>derechos de aprovechamiento de las aguas </a:t>
            </a:r>
            <a:r>
              <a:rPr lang="es-ES_tradnl" sz="1600" dirty="0">
                <a:solidFill>
                  <a:srgbClr val="333A36"/>
                </a:solidFill>
                <a:latin typeface="Arial" charset="0"/>
                <a:ea typeface="Arial" charset="0"/>
                <a:cs typeface="Arial" charset="0"/>
              </a:rPr>
              <a:t>para ser reemplazado íntegramente por el de </a:t>
            </a:r>
            <a:r>
              <a:rPr lang="es-ES_tradnl" sz="1600" b="1" dirty="0">
                <a:solidFill>
                  <a:srgbClr val="333A36"/>
                </a:solidFill>
                <a:latin typeface="Arial" charset="0"/>
                <a:ea typeface="Arial" charset="0"/>
                <a:cs typeface="Arial" charset="0"/>
              </a:rPr>
              <a:t>autorizaciones de uso de agua</a:t>
            </a:r>
            <a:r>
              <a:rPr lang="es-ES_tradnl" sz="1600" dirty="0">
                <a:solidFill>
                  <a:srgbClr val="333A36"/>
                </a:solidFill>
                <a:latin typeface="Arial" charset="0"/>
                <a:ea typeface="Arial" charset="0"/>
                <a:cs typeface="Arial" charset="0"/>
              </a:rPr>
              <a:t>.</a:t>
            </a:r>
            <a:endParaRPr lang="es-ES_tradnl" sz="1600" b="1" dirty="0">
              <a:solidFill>
                <a:srgbClr val="333A36"/>
              </a:solidFill>
              <a:latin typeface="Arial" charset="0"/>
              <a:ea typeface="Arial" charset="0"/>
              <a:cs typeface="Arial" charset="0"/>
            </a:endParaRPr>
          </a:p>
          <a:p>
            <a:pPr algn="just"/>
            <a:endParaRPr lang="es-ES_tradnl" sz="1600" dirty="0">
              <a:solidFill>
                <a:srgbClr val="333A36"/>
              </a:solidFill>
              <a:latin typeface="Arial" charset="0"/>
              <a:ea typeface="Arial" charset="0"/>
              <a:cs typeface="Arial" charset="0"/>
            </a:endParaRPr>
          </a:p>
          <a:p>
            <a:pPr algn="just"/>
            <a:r>
              <a:rPr lang="es-ES_tradnl" sz="1600" dirty="0">
                <a:solidFill>
                  <a:srgbClr val="333A36"/>
                </a:solidFill>
                <a:latin typeface="Arial" charset="0"/>
                <a:ea typeface="Arial" charset="0"/>
                <a:cs typeface="Arial" charset="0"/>
              </a:rPr>
              <a:t>Este cambio es de carácter inmediato y los derechos existentes previos al 6 de abril del 2022, y estarán regidos por las disposiciones transitorias de la reforma al Código de Aguas.</a:t>
            </a:r>
          </a:p>
          <a:p>
            <a:pPr algn="just"/>
            <a:endParaRPr lang="es-ES_tradnl" sz="1600" dirty="0">
              <a:solidFill>
                <a:srgbClr val="333A36"/>
              </a:solidFill>
              <a:latin typeface="Arial" charset="0"/>
              <a:ea typeface="Arial" charset="0"/>
              <a:cs typeface="Arial" charset="0"/>
            </a:endParaRPr>
          </a:p>
          <a:p>
            <a:pPr algn="just"/>
            <a:r>
              <a:rPr lang="es-ES_tradnl" sz="1600" dirty="0">
                <a:solidFill>
                  <a:srgbClr val="333A36"/>
                </a:solidFill>
                <a:latin typeface="Arial" charset="0"/>
                <a:ea typeface="Arial" charset="0"/>
                <a:cs typeface="Arial" charset="0"/>
              </a:rPr>
              <a:t>Se fija un plazo máximo de 1 año para que el Presidente envíe un proyecto de Ley que cree la Agencia Nacional del Agua y los Consejos de Cuenca, mientras tanto la DGA seguirá funcionando</a:t>
            </a:r>
            <a:r>
              <a:rPr lang="es-ES_tradnl" sz="1600" b="1" dirty="0">
                <a:solidFill>
                  <a:srgbClr val="333A36"/>
                </a:solidFill>
                <a:latin typeface="Arial" charset="0"/>
                <a:ea typeface="Arial" charset="0"/>
                <a:cs typeface="Arial" charset="0"/>
              </a:rPr>
              <a:t>.</a:t>
            </a:r>
          </a:p>
        </p:txBody>
      </p:sp>
    </p:spTree>
    <p:extLst>
      <p:ext uri="{BB962C8B-B14F-4D97-AF65-F5344CB8AC3E}">
        <p14:creationId xmlns:p14="http://schemas.microsoft.com/office/powerpoint/2010/main" val="115470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3757993"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01 / Estatuto y Gobernanza de las Aguas.</a:t>
            </a:r>
          </a:p>
        </p:txBody>
      </p:sp>
      <p:cxnSp>
        <p:nvCxnSpPr>
          <p:cNvPr id="15" name="Conector recto 14"/>
          <p:cNvCxnSpPr/>
          <p:nvPr/>
        </p:nvCxnSpPr>
        <p:spPr>
          <a:xfrm flipV="1">
            <a:off x="6023590"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438087" y="1209096"/>
            <a:ext cx="6161496" cy="560474"/>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Sequía en Magallanes.</a:t>
            </a:r>
          </a:p>
        </p:txBody>
      </p:sp>
      <p:sp>
        <p:nvSpPr>
          <p:cNvPr id="12" name="CuadroTexto 11"/>
          <p:cNvSpPr txBox="1"/>
          <p:nvPr/>
        </p:nvSpPr>
        <p:spPr>
          <a:xfrm>
            <a:off x="569385" y="2728293"/>
            <a:ext cx="4919104" cy="3293209"/>
          </a:xfrm>
          <a:prstGeom prst="rect">
            <a:avLst/>
          </a:prstGeom>
          <a:noFill/>
        </p:spPr>
        <p:txBody>
          <a:bodyPr wrap="square" rtlCol="0">
            <a:spAutoFit/>
          </a:bodyPr>
          <a:lstStyle/>
          <a:p>
            <a:pPr marL="285750" indent="-285750" algn="just">
              <a:buFont typeface="Arial" panose="020B0604020202020204" pitchFamily="34" charset="0"/>
              <a:buChar char="•"/>
            </a:pPr>
            <a:r>
              <a:rPr lang="es-ES_tradnl" sz="1600" dirty="0">
                <a:solidFill>
                  <a:srgbClr val="333A36"/>
                </a:solidFill>
                <a:latin typeface="Arial" charset="0"/>
                <a:ea typeface="Arial" charset="0"/>
                <a:cs typeface="Arial" charset="0"/>
              </a:rPr>
              <a:t>Teniendo en cuenta el cambio climático, esta inversión en riego será indispensable para mantener la producción.</a:t>
            </a:r>
          </a:p>
          <a:p>
            <a:pPr marL="285750" indent="-285750" algn="just">
              <a:buFont typeface="Arial" panose="020B0604020202020204" pitchFamily="34" charset="0"/>
              <a:buChar char="•"/>
            </a:pPr>
            <a:endParaRPr lang="es-ES_tradn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ES_tradnl" sz="1600" dirty="0">
                <a:solidFill>
                  <a:srgbClr val="333A36"/>
                </a:solidFill>
                <a:latin typeface="Arial" charset="0"/>
                <a:ea typeface="Arial" charset="0"/>
                <a:cs typeface="Arial" charset="0"/>
              </a:rPr>
              <a:t>Este panorama de permisos administrativos tendrá fuertes repercusiones en la inversión para el riego de las praderas, afectando la producción ovejera.</a:t>
            </a:r>
          </a:p>
          <a:p>
            <a:pPr algn="just"/>
            <a:endParaRPr lang="es-ES_tradnl" sz="1600" dirty="0">
              <a:solidFill>
                <a:srgbClr val="333A36"/>
              </a:solidFill>
              <a:latin typeface="Arial" charset="0"/>
              <a:ea typeface="Arial" charset="0"/>
              <a:cs typeface="Arial" charset="0"/>
            </a:endParaRPr>
          </a:p>
          <a:p>
            <a:pPr marL="285750" indent="-285750" algn="just">
              <a:buFont typeface="Arial" panose="020B0604020202020204" pitchFamily="34" charset="0"/>
              <a:buChar char="•"/>
            </a:pPr>
            <a:r>
              <a:rPr lang="es-ES_tradnl" sz="1600" dirty="0">
                <a:solidFill>
                  <a:srgbClr val="333A36"/>
                </a:solidFill>
                <a:latin typeface="Arial" charset="0"/>
                <a:ea typeface="Arial" charset="0"/>
                <a:cs typeface="Arial" charset="0"/>
              </a:rPr>
              <a:t>Esto impactará en los proyectos agrícolas y en los proyectos de riego, lo que incidirá tanto en la producción ovina como en la pequeña producción agrícola.</a:t>
            </a:r>
          </a:p>
        </p:txBody>
      </p:sp>
      <p:pic>
        <p:nvPicPr>
          <p:cNvPr id="4" name="Imagen 3" descr="Una imagen de un campo&#10;&#10;Descripción generada automáticamente con confianza media">
            <a:extLst>
              <a:ext uri="{FF2B5EF4-FFF2-40B4-BE49-F238E27FC236}">
                <a16:creationId xmlns:a16="http://schemas.microsoft.com/office/drawing/2014/main" id="{008B67A0-C407-5A09-5DBF-37C3F2B0529F}"/>
              </a:ext>
            </a:extLst>
          </p:cNvPr>
          <p:cNvPicPr>
            <a:picLocks noChangeAspect="1"/>
          </p:cNvPicPr>
          <p:nvPr/>
        </p:nvPicPr>
        <p:blipFill>
          <a:blip r:embed="rId3"/>
          <a:stretch>
            <a:fillRect/>
          </a:stretch>
        </p:blipFill>
        <p:spPr>
          <a:xfrm>
            <a:off x="6404527" y="2635071"/>
            <a:ext cx="5396839" cy="3479652"/>
          </a:xfrm>
          <a:prstGeom prst="rect">
            <a:avLst/>
          </a:prstGeom>
        </p:spPr>
      </p:pic>
    </p:spTree>
    <p:extLst>
      <p:ext uri="{BB962C8B-B14F-4D97-AF65-F5344CB8AC3E}">
        <p14:creationId xmlns:p14="http://schemas.microsoft.com/office/powerpoint/2010/main" val="248089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AB34"/>
        </a:solidFill>
        <a:effectLst/>
      </p:bgPr>
    </p:bg>
    <p:spTree>
      <p:nvGrpSpPr>
        <p:cNvPr id="1" name=""/>
        <p:cNvGrpSpPr/>
        <p:nvPr/>
      </p:nvGrpSpPr>
      <p:grpSpPr>
        <a:xfrm>
          <a:off x="0" y="0"/>
          <a:ext cx="0" cy="0"/>
          <a:chOff x="0" y="0"/>
          <a:chExt cx="0" cy="0"/>
        </a:xfrm>
      </p:grpSpPr>
      <p:sp>
        <p:nvSpPr>
          <p:cNvPr id="11" name="CuadroTexto 10"/>
          <p:cNvSpPr txBox="1"/>
          <p:nvPr/>
        </p:nvSpPr>
        <p:spPr>
          <a:xfrm>
            <a:off x="4847527" y="3087388"/>
            <a:ext cx="2094449" cy="830997"/>
          </a:xfrm>
          <a:prstGeom prst="rect">
            <a:avLst/>
          </a:prstGeom>
          <a:noFill/>
        </p:spPr>
        <p:txBody>
          <a:bodyPr wrap="square" rtlCol="0">
            <a:spAutoFit/>
          </a:bodyPr>
          <a:lstStyle/>
          <a:p>
            <a:r>
              <a:rPr lang="es-ES_tradnl" sz="1600" dirty="0">
                <a:solidFill>
                  <a:schemeClr val="bg1"/>
                </a:solidFill>
                <a:latin typeface="Arial" charset="0"/>
                <a:ea typeface="Arial" charset="0"/>
                <a:cs typeface="Arial" charset="0"/>
              </a:rPr>
              <a:t>Plurinacionalidad y relación con los pueblos originarios.</a:t>
            </a:r>
          </a:p>
        </p:txBody>
      </p:sp>
      <p:sp>
        <p:nvSpPr>
          <p:cNvPr id="12" name="CuadroTexto 11"/>
          <p:cNvSpPr txBox="1"/>
          <p:nvPr/>
        </p:nvSpPr>
        <p:spPr>
          <a:xfrm>
            <a:off x="2798164" y="2807920"/>
            <a:ext cx="1387756" cy="1323439"/>
          </a:xfrm>
          <a:prstGeom prst="rect">
            <a:avLst/>
          </a:prstGeom>
          <a:noFill/>
          <a:ln>
            <a:noFill/>
          </a:ln>
        </p:spPr>
        <p:txBody>
          <a:bodyPr wrap="square" rtlCol="0">
            <a:spAutoFit/>
          </a:bodyPr>
          <a:lstStyle/>
          <a:p>
            <a:pPr algn="ctr"/>
            <a:r>
              <a:rPr lang="es-ES_tradnl" sz="8000" dirty="0">
                <a:solidFill>
                  <a:schemeClr val="bg1"/>
                </a:solidFill>
                <a:latin typeface="Arial" charset="0"/>
                <a:ea typeface="Arial" charset="0"/>
                <a:cs typeface="Arial" charset="0"/>
              </a:rPr>
              <a:t>02</a:t>
            </a:r>
          </a:p>
        </p:txBody>
      </p:sp>
      <p:cxnSp>
        <p:nvCxnSpPr>
          <p:cNvPr id="13" name="Conector recto 12"/>
          <p:cNvCxnSpPr/>
          <p:nvPr/>
        </p:nvCxnSpPr>
        <p:spPr>
          <a:xfrm flipV="1">
            <a:off x="245860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3"/>
          <a:stretch>
            <a:fillRect/>
          </a:stretch>
        </p:blipFill>
        <p:spPr>
          <a:xfrm>
            <a:off x="750587" y="2984857"/>
            <a:ext cx="981246" cy="888284"/>
          </a:xfrm>
          <a:prstGeom prst="rect">
            <a:avLst/>
          </a:prstGeom>
        </p:spPr>
      </p:pic>
      <p:cxnSp>
        <p:nvCxnSpPr>
          <p:cNvPr id="15" name="Conector recto 14"/>
          <p:cNvCxnSpPr/>
          <p:nvPr/>
        </p:nvCxnSpPr>
        <p:spPr>
          <a:xfrm flipV="1">
            <a:off x="4449968" y="3136611"/>
            <a:ext cx="0" cy="73653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Convencionales de los pueblos indígenas celebran la inclusión de artículos sobre la propiedad de la tierra."/>
          <p:cNvPicPr>
            <a:picLocks noChangeAspect="1" noChangeArrowheads="1"/>
          </p:cNvPicPr>
          <p:nvPr/>
        </p:nvPicPr>
        <p:blipFill rotWithShape="1">
          <a:blip r:embed="rId4">
            <a:extLst>
              <a:ext uri="{28A0092B-C50C-407E-A947-70E740481C1C}">
                <a14:useLocalDpi xmlns:a14="http://schemas.microsoft.com/office/drawing/2010/main" val="0"/>
              </a:ext>
            </a:extLst>
          </a:blip>
          <a:srcRect l="20750" r="39250"/>
          <a:stretch/>
        </p:blipFill>
        <p:spPr bwMode="auto">
          <a:xfrm flipH="1">
            <a:off x="7315200" y="3610"/>
            <a:ext cx="4876800" cy="685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86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12192000" cy="538480"/>
          </a:xfrm>
          <a:prstGeom prst="rect">
            <a:avLst/>
          </a:prstGeom>
          <a:solidFill>
            <a:srgbClr val="333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 name="Imagen 4"/>
          <p:cNvPicPr>
            <a:picLocks noChangeAspect="1"/>
          </p:cNvPicPr>
          <p:nvPr/>
        </p:nvPicPr>
        <p:blipFill rotWithShape="1">
          <a:blip r:embed="rId2"/>
          <a:srcRect r="-21060" b="31051"/>
          <a:stretch/>
        </p:blipFill>
        <p:spPr>
          <a:xfrm>
            <a:off x="11801366" y="55946"/>
            <a:ext cx="390633" cy="482534"/>
          </a:xfrm>
          <a:prstGeom prst="rect">
            <a:avLst/>
          </a:prstGeom>
        </p:spPr>
      </p:pic>
      <p:sp>
        <p:nvSpPr>
          <p:cNvPr id="7" name="CuadroTexto 6"/>
          <p:cNvSpPr txBox="1"/>
          <p:nvPr/>
        </p:nvSpPr>
        <p:spPr>
          <a:xfrm>
            <a:off x="438087" y="148595"/>
            <a:ext cx="4300168" cy="261610"/>
          </a:xfrm>
          <a:prstGeom prst="rect">
            <a:avLst/>
          </a:prstGeom>
          <a:noFill/>
        </p:spPr>
        <p:txBody>
          <a:bodyPr wrap="square" rtlCol="0">
            <a:spAutoFit/>
          </a:bodyPr>
          <a:lstStyle/>
          <a:p>
            <a:r>
              <a:rPr lang="es-ES_tradnl" sz="1100" dirty="0">
                <a:solidFill>
                  <a:schemeClr val="bg1"/>
                </a:solidFill>
                <a:latin typeface="Arial" charset="0"/>
                <a:ea typeface="Arial" charset="0"/>
                <a:cs typeface="Arial" charset="0"/>
              </a:rPr>
              <a:t>02 / </a:t>
            </a:r>
            <a:r>
              <a:rPr lang="es-CL" sz="1100" dirty="0">
                <a:solidFill>
                  <a:schemeClr val="bg1"/>
                </a:solidFill>
                <a:latin typeface="Arial" charset="0"/>
                <a:ea typeface="Arial" charset="0"/>
                <a:cs typeface="Arial" charset="0"/>
              </a:rPr>
              <a:t>Plurinacionalidad y relación con los pueblos originarios.</a:t>
            </a:r>
          </a:p>
        </p:txBody>
      </p:sp>
      <p:sp>
        <p:nvSpPr>
          <p:cNvPr id="27" name="CuadroTexto 26"/>
          <p:cNvSpPr txBox="1"/>
          <p:nvPr/>
        </p:nvSpPr>
        <p:spPr>
          <a:xfrm>
            <a:off x="438087" y="1209096"/>
            <a:ext cx="6161496" cy="553998"/>
          </a:xfrm>
          <a:prstGeom prst="rect">
            <a:avLst/>
          </a:prstGeom>
          <a:noFill/>
        </p:spPr>
        <p:txBody>
          <a:bodyPr wrap="square" rtlCol="0">
            <a:spAutoFit/>
          </a:bodyPr>
          <a:lstStyle/>
          <a:p>
            <a:pPr>
              <a:lnSpc>
                <a:spcPts val="3600"/>
              </a:lnSpc>
            </a:pPr>
            <a:r>
              <a:rPr lang="es-ES_tradnl" sz="3600" b="1" dirty="0">
                <a:solidFill>
                  <a:srgbClr val="44AB34"/>
                </a:solidFill>
                <a:latin typeface="Gotham" panose="02000504050000020004" pitchFamily="2" charset="0"/>
                <a:ea typeface="Arial" charset="0"/>
                <a:cs typeface="Arial" charset="0"/>
              </a:rPr>
              <a:t>La plurinacionalidad.</a:t>
            </a:r>
          </a:p>
        </p:txBody>
      </p:sp>
      <p:sp>
        <p:nvSpPr>
          <p:cNvPr id="10" name="CuadroTexto 9">
            <a:extLst>
              <a:ext uri="{FF2B5EF4-FFF2-40B4-BE49-F238E27FC236}">
                <a16:creationId xmlns:a16="http://schemas.microsoft.com/office/drawing/2014/main" id="{9F57688C-355A-1368-5FA4-C0517133305B}"/>
              </a:ext>
            </a:extLst>
          </p:cNvPr>
          <p:cNvSpPr txBox="1"/>
          <p:nvPr/>
        </p:nvSpPr>
        <p:spPr>
          <a:xfrm>
            <a:off x="438087" y="2721755"/>
            <a:ext cx="4652387" cy="3693319"/>
          </a:xfrm>
          <a:prstGeom prst="rect">
            <a:avLst/>
          </a:prstGeom>
          <a:noFill/>
        </p:spPr>
        <p:txBody>
          <a:bodyPr wrap="square" rtlCol="0">
            <a:spAutoFit/>
          </a:bodyPr>
          <a:lstStyle/>
          <a:p>
            <a:pPr algn="just"/>
            <a:r>
              <a:rPr lang="es-ES_tradnl" dirty="0">
                <a:solidFill>
                  <a:srgbClr val="333A36"/>
                </a:solidFill>
                <a:latin typeface="Arial" charset="0"/>
                <a:ea typeface="Arial" charset="0"/>
                <a:cs typeface="Arial" charset="0"/>
              </a:rPr>
              <a:t>En esta materia a través del concepto de </a:t>
            </a:r>
            <a:r>
              <a:rPr lang="es-ES_tradnl" b="1" dirty="0">
                <a:solidFill>
                  <a:srgbClr val="333A36"/>
                </a:solidFill>
                <a:latin typeface="Arial" charset="0"/>
                <a:ea typeface="Arial" charset="0"/>
                <a:cs typeface="Arial" charset="0"/>
              </a:rPr>
              <a:t>plurinacionalidad</a:t>
            </a:r>
            <a:r>
              <a:rPr lang="es-ES_tradnl" dirty="0">
                <a:solidFill>
                  <a:srgbClr val="333A36"/>
                </a:solidFill>
                <a:latin typeface="Arial" charset="0"/>
                <a:ea typeface="Arial" charset="0"/>
                <a:cs typeface="Arial" charset="0"/>
              </a:rPr>
              <a:t>, se le otorgan amplias prerrogativas a los miembros de pueblos originarios (PPOO) en las siguientes materias:</a:t>
            </a:r>
          </a:p>
          <a:p>
            <a:pPr algn="just"/>
            <a:endParaRPr lang="es-ES_tradnl" dirty="0">
              <a:solidFill>
                <a:srgbClr val="333A36"/>
              </a:solidFill>
              <a:latin typeface="Arial" charset="0"/>
              <a:ea typeface="Arial" charset="0"/>
              <a:cs typeface="Arial" charset="0"/>
            </a:endParaRPr>
          </a:p>
          <a:p>
            <a:pPr marL="358775" indent="-357188" algn="just">
              <a:buFont typeface="Arial" panose="020B0604020202020204" pitchFamily="34" charset="0"/>
              <a:buChar char="•"/>
            </a:pPr>
            <a:r>
              <a:rPr lang="es-ES_tradnl" dirty="0">
                <a:solidFill>
                  <a:srgbClr val="333A36"/>
                </a:solidFill>
                <a:latin typeface="Arial" charset="0"/>
                <a:ea typeface="Arial" charset="0"/>
                <a:cs typeface="Arial" charset="0"/>
              </a:rPr>
              <a:t>Territorial</a:t>
            </a:r>
          </a:p>
          <a:p>
            <a:pPr marL="358775" indent="-357188" algn="just">
              <a:buFont typeface="Arial" panose="020B0604020202020204" pitchFamily="34" charset="0"/>
              <a:buChar char="•"/>
            </a:pPr>
            <a:r>
              <a:rPr lang="es-ES_tradnl" dirty="0">
                <a:solidFill>
                  <a:srgbClr val="333A36"/>
                </a:solidFill>
                <a:latin typeface="Arial" charset="0"/>
                <a:ea typeface="Arial" charset="0"/>
                <a:cs typeface="Arial" charset="0"/>
              </a:rPr>
              <a:t>Justicia</a:t>
            </a:r>
          </a:p>
          <a:p>
            <a:pPr marL="358775" indent="-357188" algn="just">
              <a:buFont typeface="Arial" panose="020B0604020202020204" pitchFamily="34" charset="0"/>
              <a:buChar char="•"/>
            </a:pPr>
            <a:r>
              <a:rPr lang="es-ES_tradnl" dirty="0">
                <a:solidFill>
                  <a:srgbClr val="333A36"/>
                </a:solidFill>
                <a:latin typeface="Arial" charset="0"/>
                <a:ea typeface="Arial" charset="0"/>
                <a:cs typeface="Arial" charset="0"/>
              </a:rPr>
              <a:t>Acceso a recursos naturales o bienes comunes naturales</a:t>
            </a:r>
          </a:p>
          <a:p>
            <a:pPr marL="358775" indent="-357188" algn="just">
              <a:buFont typeface="Arial" panose="020B0604020202020204" pitchFamily="34" charset="0"/>
              <a:buChar char="•"/>
            </a:pPr>
            <a:r>
              <a:rPr lang="es-ES_tradnl" dirty="0">
                <a:solidFill>
                  <a:srgbClr val="333A36"/>
                </a:solidFill>
                <a:latin typeface="Arial" charset="0"/>
                <a:ea typeface="Arial" charset="0"/>
                <a:cs typeface="Arial" charset="0"/>
              </a:rPr>
              <a:t>Reconocimiento y protección de su cultura.</a:t>
            </a:r>
          </a:p>
          <a:p>
            <a:pPr marL="358775" indent="-357188" algn="just">
              <a:buFont typeface="Arial" panose="020B0604020202020204" pitchFamily="34" charset="0"/>
              <a:buChar char="•"/>
            </a:pPr>
            <a:r>
              <a:rPr lang="es-ES_tradnl" dirty="0">
                <a:solidFill>
                  <a:srgbClr val="333A36"/>
                </a:solidFill>
                <a:latin typeface="Arial" charset="0"/>
                <a:ea typeface="Arial" charset="0"/>
                <a:cs typeface="Arial" charset="0"/>
              </a:rPr>
              <a:t>Privilegios políticos y administrativos</a:t>
            </a:r>
          </a:p>
        </p:txBody>
      </p:sp>
      <p:cxnSp>
        <p:nvCxnSpPr>
          <p:cNvPr id="11" name="Conector recto 10"/>
          <p:cNvCxnSpPr/>
          <p:nvPr/>
        </p:nvCxnSpPr>
        <p:spPr>
          <a:xfrm flipV="1">
            <a:off x="6056795" y="2895375"/>
            <a:ext cx="0" cy="3170098"/>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6599583" y="3738230"/>
            <a:ext cx="4919104" cy="1200329"/>
          </a:xfrm>
          <a:prstGeom prst="rect">
            <a:avLst/>
          </a:prstGeom>
          <a:noFill/>
        </p:spPr>
        <p:txBody>
          <a:bodyPr wrap="square" rtlCol="0">
            <a:spAutoFit/>
          </a:bodyPr>
          <a:lstStyle/>
          <a:p>
            <a:pPr algn="just"/>
            <a:r>
              <a:rPr lang="es-419" b="1" i="1" dirty="0">
                <a:latin typeface="Arial" panose="020B0604020202020204" pitchFamily="34" charset="0"/>
                <a:cs typeface="Arial" panose="020B0604020202020204" pitchFamily="34" charset="0"/>
              </a:rPr>
              <a:t>“Artículo 1.- </a:t>
            </a:r>
            <a:r>
              <a:rPr lang="es-419" i="1" dirty="0">
                <a:latin typeface="Arial" panose="020B0604020202020204" pitchFamily="34" charset="0"/>
                <a:cs typeface="Arial" panose="020B0604020202020204" pitchFamily="34" charset="0"/>
              </a:rPr>
              <a:t>Estado. Chile es un Estado social y democrático de derecho. Es </a:t>
            </a:r>
            <a:r>
              <a:rPr lang="es-419" b="1" i="1" dirty="0">
                <a:latin typeface="Arial" panose="020B0604020202020204" pitchFamily="34" charset="0"/>
                <a:cs typeface="Arial" panose="020B0604020202020204" pitchFamily="34" charset="0"/>
              </a:rPr>
              <a:t>plurinacional</a:t>
            </a:r>
            <a:r>
              <a:rPr lang="es-419" i="1" dirty="0">
                <a:latin typeface="Arial" panose="020B0604020202020204" pitchFamily="34" charset="0"/>
                <a:cs typeface="Arial" panose="020B0604020202020204" pitchFamily="34" charset="0"/>
              </a:rPr>
              <a:t>, intercultural y ecológico.”</a:t>
            </a:r>
          </a:p>
          <a:p>
            <a:pPr algn="just"/>
            <a:endParaRPr lang="es-ES" i="1" dirty="0">
              <a:solidFill>
                <a:srgbClr val="333A36"/>
              </a:solidFill>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2325453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3616</TotalTime>
  <Words>3670</Words>
  <Application>Microsoft Office PowerPoint</Application>
  <PresentationFormat>Panorámica</PresentationFormat>
  <Paragraphs>326</Paragraphs>
  <Slides>35</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Gotham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Juan Pablo Matte</cp:lastModifiedBy>
  <cp:revision>64</cp:revision>
  <dcterms:created xsi:type="dcterms:W3CDTF">2021-07-27T16:14:51Z</dcterms:created>
  <dcterms:modified xsi:type="dcterms:W3CDTF">2022-08-16T13:24:27Z</dcterms:modified>
</cp:coreProperties>
</file>