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</p:sldMasterIdLst>
  <p:notesMasterIdLst>
    <p:notesMasterId r:id="rId28"/>
  </p:notesMasterIdLst>
  <p:sldIdLst>
    <p:sldId id="345" r:id="rId2"/>
    <p:sldId id="377" r:id="rId3"/>
    <p:sldId id="374" r:id="rId4"/>
    <p:sldId id="269" r:id="rId5"/>
    <p:sldId id="270" r:id="rId6"/>
    <p:sldId id="357" r:id="rId7"/>
    <p:sldId id="378" r:id="rId8"/>
    <p:sldId id="379" r:id="rId9"/>
    <p:sldId id="380" r:id="rId10"/>
    <p:sldId id="381" r:id="rId11"/>
    <p:sldId id="384" r:id="rId12"/>
    <p:sldId id="382" r:id="rId13"/>
    <p:sldId id="383" r:id="rId14"/>
    <p:sldId id="358" r:id="rId15"/>
    <p:sldId id="359" r:id="rId16"/>
    <p:sldId id="360" r:id="rId17"/>
    <p:sldId id="363" r:id="rId18"/>
    <p:sldId id="364" r:id="rId19"/>
    <p:sldId id="373" r:id="rId20"/>
    <p:sldId id="365" r:id="rId21"/>
    <p:sldId id="366" r:id="rId22"/>
    <p:sldId id="367" r:id="rId23"/>
    <p:sldId id="368" r:id="rId24"/>
    <p:sldId id="369" r:id="rId25"/>
    <p:sldId id="370" r:id="rId26"/>
    <p:sldId id="385" r:id="rId27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giypP5c6sLhH/tpb7lrl5PV/Vy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33"/>
    <a:srgbClr val="FF3300"/>
    <a:srgbClr val="F2F2F2"/>
    <a:srgbClr val="D9D9D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50" autoAdjust="0"/>
  </p:normalViewPr>
  <p:slideViewPr>
    <p:cSldViewPr snapToGrid="0">
      <p:cViewPr varScale="1">
        <p:scale>
          <a:sx n="69" d="100"/>
          <a:sy n="69" d="100"/>
        </p:scale>
        <p:origin x="1229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64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el%20Larrain\Documents\Pollo\Tesis%20otras%20Univ\UAI%20Antonia%20Alamos\220513%20barri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el%20Larrain\Documents\Pollo\Tesis%20otras%20Univ\UAI%20Antonia%20Alamos\220513%20barrie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el%20Larrain\Documents\Pollo\Tesis%20otras%20Univ\UAI%20Antonia%20Alamos\220513%20barrie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38349372995039"/>
          <c:y val="0.14924147121841377"/>
          <c:w val="0.47405706231165551"/>
          <c:h val="0.8106349124288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B7-42CD-8733-9ED6CB3D839C}"/>
              </c:ext>
            </c:extLst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3B7-42CD-8733-9ED6CB3D839C}"/>
              </c:ext>
            </c:extLst>
          </c:dPt>
          <c:dPt>
            <c:idx val="2"/>
            <c:invertIfNegative val="0"/>
            <c:bubble3D val="0"/>
            <c:spPr>
              <a:solidFill>
                <a:srgbClr val="FF993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B7-42CD-8733-9ED6CB3D839C}"/>
              </c:ext>
            </c:extLst>
          </c:dPt>
          <c:cat>
            <c:strRef>
              <c:f>Hoja1!$C$2:$C$4</c:f>
              <c:strCache>
                <c:ptCount val="3"/>
                <c:pt idx="0">
                  <c:v>Falta de educación en el área</c:v>
                </c:pt>
                <c:pt idx="1">
                  <c:v>Romper paradigma cultural</c:v>
                </c:pt>
                <c:pt idx="2">
                  <c:v>Falta de datos cuantitativos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4.6550000000000002</c:v>
                </c:pt>
                <c:pt idx="1">
                  <c:v>4.1719999999999997</c:v>
                </c:pt>
                <c:pt idx="2">
                  <c:v>4.1719999999999997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7-42CD-8733-9ED6CB3D8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14134448"/>
        <c:axId val="1914137776"/>
      </c:barChart>
      <c:catAx>
        <c:axId val="191413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914137776"/>
        <c:crosses val="autoZero"/>
        <c:auto val="1"/>
        <c:lblAlgn val="ctr"/>
        <c:lblOffset val="100"/>
        <c:noMultiLvlLbl val="0"/>
      </c:catAx>
      <c:valAx>
        <c:axId val="1914137776"/>
        <c:scaling>
          <c:orientation val="minMax"/>
          <c:min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914134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08748906386691"/>
          <c:y val="0.12228125300043488"/>
          <c:w val="0.47435306697773888"/>
          <c:h val="0.844843393771897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</c:strCache>
            </c:strRef>
          </c:tx>
          <c:spPr>
            <a:solidFill>
              <a:srgbClr val="FF993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Hoja1!$C$5:$C$8</c:f>
              <c:strCache>
                <c:ptCount val="4"/>
                <c:pt idx="0">
                  <c:v>Falta alineación cadena de valor</c:v>
                </c:pt>
                <c:pt idx="1">
                  <c:v>Falta de valoración en el mercado</c:v>
                </c:pt>
                <c:pt idx="2">
                  <c:v>Falta de divulgación</c:v>
                </c:pt>
                <c:pt idx="3">
                  <c:v>Ausencia de políticas públicas</c:v>
                </c:pt>
              </c:strCache>
            </c:strRef>
          </c:cat>
          <c:val>
            <c:numRef>
              <c:f>Hoja1!$D$5:$D$8</c:f>
              <c:numCache>
                <c:formatCode>General</c:formatCode>
                <c:ptCount val="4"/>
                <c:pt idx="0">
                  <c:v>4.1379999999999999</c:v>
                </c:pt>
                <c:pt idx="1">
                  <c:v>4.1029999999999998</c:v>
                </c:pt>
                <c:pt idx="2">
                  <c:v>4.069</c:v>
                </c:pt>
                <c:pt idx="3">
                  <c:v>4.069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5-4F50-AB5B-1DF067617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14134448"/>
        <c:axId val="1914137776"/>
      </c:barChart>
      <c:catAx>
        <c:axId val="191413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914137776"/>
        <c:crosses val="autoZero"/>
        <c:auto val="1"/>
        <c:lblAlgn val="ctr"/>
        <c:lblOffset val="100"/>
        <c:noMultiLvlLbl val="0"/>
      </c:catAx>
      <c:valAx>
        <c:axId val="1914137776"/>
        <c:scaling>
          <c:orientation val="minMax"/>
          <c:min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914134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85892388451436"/>
          <c:y val="9.4737978257048744E-2"/>
          <c:w val="0.47458163215709154"/>
          <c:h val="0.87979168657011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</c:strCache>
            </c:strRef>
          </c:tx>
          <c:spPr>
            <a:solidFill>
              <a:srgbClr val="FF9933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4E-4A38-A8BE-FC9A367660BD}"/>
              </c:ext>
            </c:extLst>
          </c:dPt>
          <c:cat>
            <c:strRef>
              <c:f>Hoja1!$C$9:$C$13</c:f>
              <c:strCache>
                <c:ptCount val="5"/>
                <c:pt idx="0">
                  <c:v>Falta de apoyo instituciones del estado</c:v>
                </c:pt>
                <c:pt idx="1">
                  <c:v>Falta de asesoría técnica</c:v>
                </c:pt>
                <c:pt idx="2">
                  <c:v>Involucramiento del equipo de trabajo</c:v>
                </c:pt>
                <c:pt idx="3">
                  <c:v>Falta de redes de apoyo (cooperativa)</c:v>
                </c:pt>
                <c:pt idx="4">
                  <c:v>Alto costo de infraestructura</c:v>
                </c:pt>
              </c:strCache>
            </c:strRef>
          </c:cat>
          <c:val>
            <c:numRef>
              <c:f>Hoja1!$D$9:$D$13</c:f>
              <c:numCache>
                <c:formatCode>General</c:formatCode>
                <c:ptCount val="5"/>
                <c:pt idx="0">
                  <c:v>3.8279999999999998</c:v>
                </c:pt>
                <c:pt idx="1">
                  <c:v>3.8279999999999998</c:v>
                </c:pt>
                <c:pt idx="2">
                  <c:v>3.69</c:v>
                </c:pt>
                <c:pt idx="3">
                  <c:v>3.5859999999999999</c:v>
                </c:pt>
                <c:pt idx="4">
                  <c:v>2.7930000000000001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E-4A38-A8BE-FC9A36766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14134448"/>
        <c:axId val="1914137776"/>
      </c:barChart>
      <c:catAx>
        <c:axId val="191413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914137776"/>
        <c:crosses val="autoZero"/>
        <c:auto val="1"/>
        <c:lblAlgn val="ctr"/>
        <c:lblOffset val="100"/>
        <c:noMultiLvlLbl val="0"/>
      </c:catAx>
      <c:valAx>
        <c:axId val="1914137776"/>
        <c:scaling>
          <c:orientation val="minMax"/>
          <c:max val="5"/>
          <c:min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914134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dirty="0" err="1"/>
              <a:t>Prom</a:t>
            </a:r>
            <a:r>
              <a:rPr lang="es-CL" dirty="0"/>
              <a:t> Costo$/ha: -363.815; </a:t>
            </a:r>
            <a:r>
              <a:rPr lang="es-CL" dirty="0" err="1"/>
              <a:t>Prom</a:t>
            </a:r>
            <a:r>
              <a:rPr lang="es-CL" dirty="0"/>
              <a:t> Costo </a:t>
            </a:r>
            <a:r>
              <a:rPr lang="es-CL" dirty="0" err="1"/>
              <a:t>Parderas</a:t>
            </a:r>
            <a:r>
              <a:rPr lang="es-CL" dirty="0"/>
              <a:t>$/ha: -246.523; </a:t>
            </a:r>
            <a:r>
              <a:rPr lang="es-CL" dirty="0" err="1"/>
              <a:t>Prom</a:t>
            </a:r>
            <a:r>
              <a:rPr lang="es-CL" dirty="0"/>
              <a:t> </a:t>
            </a:r>
            <a:r>
              <a:rPr lang="es-CL" dirty="0" err="1"/>
              <a:t>Cons</a:t>
            </a:r>
            <a:r>
              <a:rPr lang="es-CL" dirty="0"/>
              <a:t> Forraje$/ha: - 56.974; Costo </a:t>
            </a:r>
            <a:r>
              <a:rPr lang="es-CL" dirty="0" err="1"/>
              <a:t>Admin</a:t>
            </a:r>
            <a:r>
              <a:rPr lang="es-CL" dirty="0"/>
              <a:t> $/ha: - 54.339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dirty="0"/>
              <a:t>El que se arranca en Costo $/ha es </a:t>
            </a:r>
            <a:r>
              <a:rPr lang="es-CL" dirty="0" err="1"/>
              <a:t>Romahue</a:t>
            </a:r>
            <a:r>
              <a:rPr lang="es-CL" dirty="0"/>
              <a:t> -&gt; pasó de un sistema completamente intensivo a uno 100% regenerativo ( se separó de Canteras) sin uso de ningún tipo de insumos. Además el último año convencional compraron 68M en animales.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dirty="0"/>
              <a:t>El que se </a:t>
            </a:r>
            <a:r>
              <a:rPr lang="es-CL" dirty="0" err="1"/>
              <a:t>aaranca</a:t>
            </a:r>
            <a:r>
              <a:rPr lang="es-CL" dirty="0"/>
              <a:t> en Costo </a:t>
            </a:r>
            <a:r>
              <a:rPr lang="es-CL" dirty="0" err="1"/>
              <a:t>Cons</a:t>
            </a:r>
            <a:r>
              <a:rPr lang="es-CL" dirty="0"/>
              <a:t>. Forraje $/ha es Punta Callao (sólo no conservaron tanto forraje como antes)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dirty="0"/>
              <a:t>El que se arranca en Costos </a:t>
            </a:r>
            <a:r>
              <a:rPr lang="es-CL" dirty="0" err="1"/>
              <a:t>Admin</a:t>
            </a:r>
            <a:r>
              <a:rPr lang="es-CL" dirty="0"/>
              <a:t> $/ha es Cerro azul, porque antes tenían más personal, usaban más petróleo, arrendaban maquinaria y mantenían maquinaria.</a:t>
            </a:r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CL"/>
              <a:t>Producción de Carne Bovina (AGZ357)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Rafael Larraín (Agronomía UC)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96E72-D842-4455-A5BC-B3865A208745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30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El que se arranca en Costo $/ha  e Ingresos $/ha es </a:t>
            </a:r>
            <a:r>
              <a:rPr lang="es-CL" dirty="0" err="1"/>
              <a:t>Romahue</a:t>
            </a:r>
            <a:r>
              <a:rPr lang="es-CL" dirty="0"/>
              <a:t> -&gt; pasó de un sistema completamente intensivo a uno 100% regenerativo ( se separó de Canteras) sin uso de ningún tipo de insumos. Además el último año convencional compraron 68M en animales.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En los Ingresos $/ha el que se arranca también es </a:t>
            </a:r>
            <a:r>
              <a:rPr lang="es-CL" dirty="0" err="1"/>
              <a:t>Romahue</a:t>
            </a:r>
            <a:r>
              <a:rPr lang="es-CL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Además en ingresos, ahora están reteniendo vientres, entonces calculamos un potencial de ventas.</a:t>
            </a:r>
          </a:p>
          <a:p>
            <a:endParaRPr lang="es-CL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CL"/>
              <a:t>Producción de Carne Bovina (AGZ357)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Rafael Larraín (Agronomía UC)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96E72-D842-4455-A5BC-B3865A208745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04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CL"/>
              <a:t>Producción de Carne Bovina (AGZ357)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Rafael Larraín (Agronomía UC)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96E72-D842-4455-A5BC-B3865A208745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34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err="1"/>
              <a:t>Romahue</a:t>
            </a:r>
            <a:r>
              <a:rPr lang="es-CL" dirty="0"/>
              <a:t> es el que más disminuyó porque no conservó nada.</a:t>
            </a:r>
          </a:p>
          <a:p>
            <a:r>
              <a:rPr lang="es-CL" dirty="0"/>
              <a:t>Lago Frio es el único que aumentó la conservación de forraje (todos los otros disminuyeron), porque conserva muy poquito, pero en la transición prefirió asegurarse y conservar más.</a:t>
            </a:r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CL"/>
              <a:t>Producción de Carne Bovina (AGZ357)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Rafael Larraín (Agronomía UC)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96E72-D842-4455-A5BC-B3865A208745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02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77A06F3B-5269-4A61-B70D-8B3D17E6D2B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8/16/2022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86267B2-8995-41DC-BC6C-AD5C3443C387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879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77A06F3B-5269-4A61-B70D-8B3D17E6D2B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8/16/2022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86267B2-8995-41DC-BC6C-AD5C3443C387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162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77A06F3B-5269-4A61-B70D-8B3D17E6D2B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8/16/2022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86267B2-8995-41DC-BC6C-AD5C3443C387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124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86714"/>
            <a:ext cx="9013929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0955" y="2237328"/>
            <a:ext cx="5402090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2700" spc="-113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0956" y="3684672"/>
            <a:ext cx="3961877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157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cxnSp>
        <p:nvCxnSpPr>
          <p:cNvPr id="5" name="Conector recto 4" descr="Línea divisoria de la diapositiva del título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5832835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8756" y="2587752"/>
            <a:ext cx="1008126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Logotipo</a:t>
            </a:r>
          </a:p>
        </p:txBody>
      </p:sp>
    </p:spTree>
    <p:extLst>
      <p:ext uri="{BB962C8B-B14F-4D97-AF65-F5344CB8AC3E}">
        <p14:creationId xmlns:p14="http://schemas.microsoft.com/office/powerpoint/2010/main" val="2010907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d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86714"/>
            <a:ext cx="9013929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0955" y="2237328"/>
            <a:ext cx="5402090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0956" y="3684672"/>
            <a:ext cx="3961877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cxnSp>
        <p:nvCxnSpPr>
          <p:cNvPr id="5" name="Conector recto 4" descr="Línea divisoria de la diapositiva del título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5832835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8756" y="2587752"/>
            <a:ext cx="1008126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Logotipo</a:t>
            </a:r>
          </a:p>
        </p:txBody>
      </p:sp>
    </p:spTree>
    <p:extLst>
      <p:ext uri="{BB962C8B-B14F-4D97-AF65-F5344CB8AC3E}">
        <p14:creationId xmlns:p14="http://schemas.microsoft.com/office/powerpoint/2010/main" val="288646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0797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12130"/>
            <a:ext cx="8229600" cy="548522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77A06F3B-5269-4A61-B70D-8B3D17E6D2B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8/16/2022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86267B2-8995-41DC-BC6C-AD5C3443C387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cxnSp>
        <p:nvCxnSpPr>
          <p:cNvPr id="9" name="8 Conector recto"/>
          <p:cNvCxnSpPr/>
          <p:nvPr userDrawn="1"/>
        </p:nvCxnSpPr>
        <p:spPr>
          <a:xfrm>
            <a:off x="467544" y="1008782"/>
            <a:ext cx="8208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48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77A06F3B-5269-4A61-B70D-8B3D17E6D2B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8/16/2022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86267B2-8995-41DC-BC6C-AD5C3443C387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813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8235" y="268942"/>
            <a:ext cx="8238565" cy="636494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46094"/>
            <a:ext cx="4038600" cy="52792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46094"/>
            <a:ext cx="4038600" cy="52792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77A06F3B-5269-4A61-B70D-8B3D17E6D2B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8/16/2022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86267B2-8995-41DC-BC6C-AD5C3443C387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cxnSp>
        <p:nvCxnSpPr>
          <p:cNvPr id="9" name="8 Conector recto"/>
          <p:cNvCxnSpPr/>
          <p:nvPr userDrawn="1"/>
        </p:nvCxnSpPr>
        <p:spPr>
          <a:xfrm>
            <a:off x="467544" y="1008782"/>
            <a:ext cx="8208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77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77A06F3B-5269-4A61-B70D-8B3D17E6D2B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8/16/2022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86267B2-8995-41DC-BC6C-AD5C3443C387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481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77A06F3B-5269-4A61-B70D-8B3D17E6D2B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8/16/2022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86267B2-8995-41DC-BC6C-AD5C3443C387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849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77A06F3B-5269-4A61-B70D-8B3D17E6D2B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8/16/2022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86267B2-8995-41DC-BC6C-AD5C3443C387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386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77A06F3B-5269-4A61-B70D-8B3D17E6D2B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8/16/2022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86267B2-8995-41DC-BC6C-AD5C3443C387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732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77A06F3B-5269-4A61-B70D-8B3D17E6D2B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8/16/2022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86267B2-8995-41DC-BC6C-AD5C3443C387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708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noProof="0" dirty="0" smtClean="0"/>
              <a:t>Haga clic para modificar el estilo de título del patrón</a:t>
            </a:r>
            <a:endParaRPr lang="es-CL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L" noProof="0" dirty="0" smtClean="0"/>
              <a:t>Haga clic para modificar el estilo de texto del patrón</a:t>
            </a:r>
          </a:p>
          <a:p>
            <a:pPr lvl="1"/>
            <a:r>
              <a:rPr lang="es-CL" noProof="0" dirty="0" smtClean="0"/>
              <a:t>Segundo nivel</a:t>
            </a:r>
          </a:p>
          <a:p>
            <a:pPr lvl="2"/>
            <a:r>
              <a:rPr lang="es-CL" noProof="0" dirty="0" smtClean="0"/>
              <a:t>Tercer nivel</a:t>
            </a:r>
          </a:p>
          <a:p>
            <a:pPr lvl="3"/>
            <a:r>
              <a:rPr lang="es-CL" noProof="0" dirty="0" smtClean="0"/>
              <a:t>Cuarto nivel</a:t>
            </a:r>
          </a:p>
          <a:p>
            <a:pPr lvl="4"/>
            <a:r>
              <a:rPr lang="es-CL" noProof="0" dirty="0" smtClean="0"/>
              <a:t>Quinto nivel</a:t>
            </a:r>
            <a:endParaRPr lang="es-CL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buClrTx/>
              <a:defRPr/>
            </a:pPr>
            <a:fld id="{77A06F3B-5269-4A61-B70D-8B3D17E6D2B2}" type="datetimeFigureOut">
              <a:rPr lang="es-CL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16-08-2022</a:t>
            </a:fld>
            <a:endParaRPr lang="es-CL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buClrTx/>
              <a:defRPr/>
            </a:pPr>
            <a:endParaRPr lang="es-CL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buClrTx/>
              <a:defRPr/>
            </a:pPr>
            <a:fld id="{B86267B2-8995-41DC-BC6C-AD5C3443C387}" type="slidenum">
              <a:rPr lang="es-CL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‹Nº›</a:t>
            </a:fld>
            <a:endParaRPr lang="es-CL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757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generativeagriculturedefinition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3471" y="3278531"/>
            <a:ext cx="8737599" cy="1564405"/>
          </a:xfrm>
        </p:spPr>
        <p:txBody>
          <a:bodyPr>
            <a:noAutofit/>
          </a:bodyPr>
          <a:lstStyle/>
          <a:p>
            <a:r>
              <a:rPr lang="es-CL" sz="4400" b="1" dirty="0"/>
              <a:t>Barreras y beneficios de la implementación de ganadería regenerativa en Chile </a:t>
            </a:r>
            <a:r>
              <a:rPr lang="es-CL" sz="4400" dirty="0"/>
              <a:t>	</a:t>
            </a:r>
            <a:endParaRPr lang="es-CL" sz="6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9787" y="5471975"/>
            <a:ext cx="6104425" cy="91810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_tradnl" altLang="es-CL" sz="2800" dirty="0">
                <a:solidFill>
                  <a:schemeClr val="tx1"/>
                </a:solidFill>
              </a:rPr>
              <a:t>Rafael </a:t>
            </a:r>
            <a:r>
              <a:rPr lang="es-ES_tradnl" altLang="es-CL" sz="2800" dirty="0" smtClean="0">
                <a:solidFill>
                  <a:schemeClr val="tx1"/>
                </a:solidFill>
              </a:rPr>
              <a:t>Larraín</a:t>
            </a:r>
          </a:p>
          <a:p>
            <a:pPr>
              <a:spcBef>
                <a:spcPts val="0"/>
              </a:spcBef>
            </a:pPr>
            <a:r>
              <a:rPr lang="es-ES_tradnl" altLang="es-CL" sz="2800" dirty="0" smtClean="0">
                <a:solidFill>
                  <a:schemeClr val="tx1"/>
                </a:solidFill>
              </a:rPr>
              <a:t>Jornadas Ganaderas ASOGAMA</a:t>
            </a:r>
            <a:endParaRPr lang="es-ES_tradnl" altLang="es-CL" sz="2800" dirty="0">
              <a:solidFill>
                <a:schemeClr val="tx1"/>
              </a:solidFill>
            </a:endParaRPr>
          </a:p>
        </p:txBody>
      </p:sp>
      <p:pic>
        <p:nvPicPr>
          <p:cNvPr id="7" name="Picture 6" descr="iso200x26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92" y="109837"/>
            <a:ext cx="2020346" cy="266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30080" r="13074" b="30134"/>
          <a:stretch/>
        </p:blipFill>
        <p:spPr>
          <a:xfrm>
            <a:off x="3694370" y="1081616"/>
            <a:ext cx="4987289" cy="118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Barreras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105620"/>
              </p:ext>
            </p:extLst>
          </p:nvPr>
        </p:nvGraphicFramePr>
        <p:xfrm>
          <a:off x="457200" y="1112838"/>
          <a:ext cx="8229600" cy="348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434578" y="4884233"/>
            <a:ext cx="2274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Muy poca influencia</a:t>
            </a:r>
            <a:endParaRPr lang="es-CL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244568" y="4880519"/>
            <a:ext cx="2274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Mucha influencia</a:t>
            </a:r>
            <a:endParaRPr lang="es-CL" sz="2400" dirty="0"/>
          </a:p>
        </p:txBody>
      </p:sp>
      <p:sp>
        <p:nvSpPr>
          <p:cNvPr id="7" name="Flecha arriba 6"/>
          <p:cNvSpPr/>
          <p:nvPr/>
        </p:nvSpPr>
        <p:spPr>
          <a:xfrm>
            <a:off x="4404731" y="4237465"/>
            <a:ext cx="323386" cy="6467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 arriba 7"/>
          <p:cNvSpPr/>
          <p:nvPr/>
        </p:nvSpPr>
        <p:spPr>
          <a:xfrm>
            <a:off x="8315092" y="4256051"/>
            <a:ext cx="323386" cy="6467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32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Barreras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788171"/>
              </p:ext>
            </p:extLst>
          </p:nvPr>
        </p:nvGraphicFramePr>
        <p:xfrm>
          <a:off x="457200" y="1112838"/>
          <a:ext cx="8229600" cy="424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71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Barreras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443665"/>
              </p:ext>
            </p:extLst>
          </p:nvPr>
        </p:nvGraphicFramePr>
        <p:xfrm>
          <a:off x="457200" y="1112838"/>
          <a:ext cx="8229600" cy="5050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70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000" dirty="0" smtClean="0"/>
              <a:t>Beneficios</a:t>
            </a:r>
            <a:endParaRPr lang="es-CL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L" sz="3200" dirty="0"/>
              <a:t>Cambios económicos y productivos de la ganadería regenerativa en </a:t>
            </a:r>
            <a:r>
              <a:rPr lang="es-CL" sz="3200" dirty="0" smtClean="0"/>
              <a:t>Chile</a:t>
            </a:r>
          </a:p>
          <a:p>
            <a:pPr marL="0" indent="0" algn="ctr">
              <a:buNone/>
            </a:pPr>
            <a:r>
              <a:rPr lang="es-CL" dirty="0" smtClean="0"/>
              <a:t>EST-2021-0666</a:t>
            </a:r>
          </a:p>
          <a:p>
            <a:pPr marL="0" indent="0" algn="ctr">
              <a:buNone/>
            </a:pP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3526973" y="5129588"/>
            <a:ext cx="4952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Sustentabilidad </a:t>
            </a:r>
            <a:r>
              <a:rPr lang="es-CL" sz="28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CL" sz="28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Ganadería Bovina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047" y="2718887"/>
            <a:ext cx="3882443" cy="1973799"/>
          </a:xfrm>
          <a:prstGeom prst="rect">
            <a:avLst/>
          </a:prstGeom>
        </p:spPr>
      </p:pic>
      <p:pic>
        <p:nvPicPr>
          <p:cNvPr id="1028" name="Picture 4" descr="Archivo:Logo Oficina de Estudios y Políticas Agrarias (ODEPA).jpg - 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36" y="4726553"/>
            <a:ext cx="2111235" cy="191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dirty="0" smtClean="0"/>
              <a:t>Metodología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17 campos, conversión reciente (1-3 años)</a:t>
            </a:r>
          </a:p>
          <a:p>
            <a:r>
              <a:rPr lang="es-CL" dirty="0"/>
              <a:t>Araucanía: 8</a:t>
            </a:r>
          </a:p>
          <a:p>
            <a:r>
              <a:rPr lang="es-CL" dirty="0"/>
              <a:t>Los Ríos: 2</a:t>
            </a:r>
          </a:p>
          <a:p>
            <a:r>
              <a:rPr lang="es-CL" dirty="0"/>
              <a:t>Los Lagos: 6</a:t>
            </a:r>
          </a:p>
          <a:p>
            <a:r>
              <a:rPr lang="es-CL" dirty="0"/>
              <a:t>Aysén: 1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DD4647-1CB6-E251-C860-F00AC5300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38" t="26359" r="31888" b="11581"/>
          <a:stretch/>
        </p:blipFill>
        <p:spPr>
          <a:xfrm>
            <a:off x="5455991" y="2051335"/>
            <a:ext cx="3521267" cy="4349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8A622BA-88C1-A22E-5E31-A07175E2B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75" t="44090" r="37400" b="18731"/>
          <a:stretch/>
        </p:blipFill>
        <p:spPr>
          <a:xfrm>
            <a:off x="3578578" y="4079782"/>
            <a:ext cx="2286988" cy="261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dirty="0" smtClean="0"/>
              <a:t>Metodología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Entrevistas y recolección de información</a:t>
            </a:r>
          </a:p>
          <a:p>
            <a:r>
              <a:rPr lang="es-CL" dirty="0" smtClean="0"/>
              <a:t>Año convencional vs año regenerativo</a:t>
            </a:r>
          </a:p>
          <a:p>
            <a:pPr lvl="1"/>
            <a:r>
              <a:rPr lang="es-MX" dirty="0"/>
              <a:t>Cambios en manejos</a:t>
            </a:r>
          </a:p>
          <a:p>
            <a:pPr lvl="1"/>
            <a:r>
              <a:rPr lang="es-MX" dirty="0"/>
              <a:t>Cambios en costos e ingresos</a:t>
            </a:r>
          </a:p>
          <a:p>
            <a:pPr lvl="1"/>
            <a:r>
              <a:rPr lang="es-MX" dirty="0"/>
              <a:t>Cambios de inventarios</a:t>
            </a:r>
          </a:p>
          <a:p>
            <a:pPr lvl="1"/>
            <a:r>
              <a:rPr lang="es-MX" dirty="0"/>
              <a:t>Índices productivos</a:t>
            </a:r>
            <a:endParaRPr lang="es-CL" dirty="0"/>
          </a:p>
          <a:p>
            <a:r>
              <a:rPr lang="es-CL" dirty="0" smtClean="0"/>
              <a:t>Estandarización de precios (sin diferenciación)</a:t>
            </a:r>
          </a:p>
        </p:txBody>
      </p:sp>
    </p:spTree>
    <p:extLst>
      <p:ext uri="{BB962C8B-B14F-4D97-AF65-F5344CB8AC3E}">
        <p14:creationId xmlns:p14="http://schemas.microsoft.com/office/powerpoint/2010/main" val="31337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dirty="0" smtClean="0"/>
              <a:t>Campos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Superficie (ha)</a:t>
            </a:r>
          </a:p>
          <a:p>
            <a:r>
              <a:rPr lang="es-CL" dirty="0" smtClean="0"/>
              <a:t>Promedio: </a:t>
            </a:r>
            <a:r>
              <a:rPr lang="es-CL" dirty="0"/>
              <a:t>363.3 </a:t>
            </a:r>
            <a:r>
              <a:rPr lang="es-CL" dirty="0" smtClean="0"/>
              <a:t>(± 435.9)</a:t>
            </a:r>
            <a:endParaRPr lang="es-CL" dirty="0"/>
          </a:p>
          <a:p>
            <a:r>
              <a:rPr lang="es-CL" dirty="0" err="1"/>
              <a:t>Mín</a:t>
            </a:r>
            <a:r>
              <a:rPr lang="es-CL" dirty="0"/>
              <a:t>: 55</a:t>
            </a:r>
          </a:p>
          <a:p>
            <a:r>
              <a:rPr lang="es-CL" dirty="0"/>
              <a:t>Max: </a:t>
            </a:r>
            <a:r>
              <a:rPr lang="es-CL" dirty="0" smtClean="0"/>
              <a:t>1.881</a:t>
            </a:r>
            <a:endParaRPr lang="es-CL" dirty="0"/>
          </a:p>
          <a:p>
            <a:pPr marL="0" indent="0">
              <a:buNone/>
            </a:pPr>
            <a:r>
              <a:rPr lang="es-CL" dirty="0" smtClean="0"/>
              <a:t>Etapas</a:t>
            </a:r>
            <a:endParaRPr lang="es-CL" dirty="0"/>
          </a:p>
          <a:p>
            <a:r>
              <a:rPr lang="es-CL" dirty="0"/>
              <a:t>Cría: 12</a:t>
            </a:r>
          </a:p>
          <a:p>
            <a:r>
              <a:rPr lang="es-CL" dirty="0"/>
              <a:t>Recría: 1</a:t>
            </a:r>
          </a:p>
          <a:p>
            <a:r>
              <a:rPr lang="es-CL" dirty="0"/>
              <a:t>Cría + recría: 3 </a:t>
            </a:r>
          </a:p>
          <a:p>
            <a:r>
              <a:rPr lang="es-CL" dirty="0"/>
              <a:t>R</a:t>
            </a:r>
            <a:r>
              <a:rPr lang="es-CL" dirty="0" smtClean="0"/>
              <a:t>ecría </a:t>
            </a:r>
            <a:r>
              <a:rPr lang="es-CL" dirty="0" err="1" smtClean="0"/>
              <a:t>bov</a:t>
            </a:r>
            <a:r>
              <a:rPr lang="es-CL" dirty="0" smtClean="0"/>
              <a:t>. + </a:t>
            </a:r>
            <a:r>
              <a:rPr lang="es-CL" dirty="0"/>
              <a:t>crianza ovinos: </a:t>
            </a:r>
            <a:r>
              <a:rPr lang="es-CL" dirty="0" smtClean="0"/>
              <a:t>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3222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dirty="0" smtClean="0"/>
              <a:t>Campos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6 cambian de crianza </a:t>
            </a:r>
            <a:r>
              <a:rPr lang="es-MX" dirty="0" smtClean="0"/>
              <a:t>vacunos ➜ </a:t>
            </a:r>
            <a:r>
              <a:rPr lang="es-MX" dirty="0"/>
              <a:t>Crianza + recría</a:t>
            </a:r>
          </a:p>
          <a:p>
            <a:r>
              <a:rPr lang="es-MX" dirty="0"/>
              <a:t>1 cambia de crianza ovinos y recría vacunos </a:t>
            </a:r>
            <a:r>
              <a:rPr lang="es-MX" dirty="0" smtClean="0"/>
              <a:t>➜ </a:t>
            </a:r>
            <a:r>
              <a:rPr lang="es-MX" dirty="0"/>
              <a:t>Crianza + recría vacunos</a:t>
            </a:r>
          </a:p>
          <a:p>
            <a:r>
              <a:rPr lang="es-MX" dirty="0"/>
              <a:t>1 cambia de </a:t>
            </a:r>
            <a:r>
              <a:rPr lang="es-MX" dirty="0" smtClean="0"/>
              <a:t>crianza ➜ </a:t>
            </a:r>
            <a:r>
              <a:rPr lang="es-MX" dirty="0"/>
              <a:t>Recría vacunos</a:t>
            </a:r>
          </a:p>
          <a:p>
            <a:r>
              <a:rPr lang="es-MX" dirty="0"/>
              <a:t>1 cambia de crianza + recría </a:t>
            </a:r>
            <a:r>
              <a:rPr lang="es-MX" dirty="0" smtClean="0"/>
              <a:t>➜ Completo</a:t>
            </a:r>
            <a:endParaRPr lang="es-MX" dirty="0"/>
          </a:p>
          <a:p>
            <a:r>
              <a:rPr lang="es-MX" dirty="0"/>
              <a:t>Los otros se mantienen</a:t>
            </a:r>
          </a:p>
        </p:txBody>
      </p:sp>
    </p:spTree>
    <p:extLst>
      <p:ext uri="{BB962C8B-B14F-4D97-AF65-F5344CB8AC3E}">
        <p14:creationId xmlns:p14="http://schemas.microsoft.com/office/powerpoint/2010/main" val="13498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/>
              <a:t>Cambios en costos</a:t>
            </a:r>
            <a:endParaRPr lang="es-CL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E6D9EAD-869B-D86C-75A0-E659FCF78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7" y="1112838"/>
            <a:ext cx="7568265" cy="5484812"/>
          </a:xfrm>
        </p:spPr>
      </p:pic>
    </p:spTree>
    <p:extLst>
      <p:ext uri="{BB962C8B-B14F-4D97-AF65-F5344CB8AC3E}">
        <p14:creationId xmlns:p14="http://schemas.microsoft.com/office/powerpoint/2010/main" val="411066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/>
              <a:t>Cambios en utilidad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F98CDB-A962-3152-F19E-030842E18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9" y="1197427"/>
            <a:ext cx="7720664" cy="55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Equipo</a:t>
            </a:r>
            <a:endParaRPr 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2800" b="1" dirty="0" smtClean="0"/>
              <a:t>Universidad Católica de Chile</a:t>
            </a:r>
          </a:p>
          <a:p>
            <a:r>
              <a:rPr lang="es-CL" sz="2800" dirty="0" smtClean="0"/>
              <a:t>Óscar Melo</a:t>
            </a:r>
          </a:p>
          <a:p>
            <a:r>
              <a:rPr lang="es-CL" sz="2800" dirty="0" smtClean="0"/>
              <a:t>Valentina </a:t>
            </a:r>
            <a:r>
              <a:rPr lang="es-CL" sz="2800" dirty="0" err="1" smtClean="0"/>
              <a:t>Mansky</a:t>
            </a:r>
            <a:endParaRPr lang="es-CL" sz="2800" dirty="0" smtClean="0"/>
          </a:p>
          <a:p>
            <a:r>
              <a:rPr lang="es-CL" sz="2800" dirty="0" smtClean="0"/>
              <a:t>Mario Mayol</a:t>
            </a:r>
            <a:endParaRPr lang="es-CL" sz="2800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2800" b="1" dirty="0" smtClean="0"/>
              <a:t>Universidad Adolfo Ibáñez</a:t>
            </a:r>
          </a:p>
          <a:p>
            <a:r>
              <a:rPr lang="es-CL" sz="2800" dirty="0" smtClean="0"/>
              <a:t>Pablo Egaña del Sol</a:t>
            </a:r>
          </a:p>
          <a:p>
            <a:r>
              <a:rPr lang="es-CL" sz="2800" dirty="0" smtClean="0"/>
              <a:t>Antonia Álamos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8662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/>
              <a:t>Inversiones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7F93B3-E68D-F515-915C-BE26B651E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6128648"/>
            <a:ext cx="7958727" cy="593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dirty="0" smtClean="0"/>
              <a:t>5 campos no requirieron inversión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F940AB-621E-D0DF-E4FB-AD163C2BD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9" y="1050101"/>
            <a:ext cx="7146659" cy="517926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915686" y="4769767"/>
            <a:ext cx="1991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dirty="0"/>
              <a:t>n</a:t>
            </a:r>
            <a:r>
              <a:rPr lang="es-CL" sz="2400" dirty="0" smtClean="0"/>
              <a:t> =12 $7.240</a:t>
            </a:r>
            <a:endParaRPr lang="es-CL" sz="2400" dirty="0"/>
          </a:p>
        </p:txBody>
      </p:sp>
      <p:sp>
        <p:nvSpPr>
          <p:cNvPr id="7" name="Rectángulo 6"/>
          <p:cNvSpPr/>
          <p:nvPr/>
        </p:nvSpPr>
        <p:spPr>
          <a:xfrm>
            <a:off x="6921329" y="5118542"/>
            <a:ext cx="1991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dirty="0"/>
              <a:t>n</a:t>
            </a:r>
            <a:r>
              <a:rPr lang="es-CL" sz="2400" dirty="0" smtClean="0"/>
              <a:t> =17 $5.090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44676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/>
              <a:t>Cambios productivos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Predios crianza</a:t>
            </a:r>
            <a:endParaRPr lang="es-CL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 smtClean="0"/>
              <a:t>No </a:t>
            </a:r>
            <a:r>
              <a:rPr lang="es-MX" dirty="0"/>
              <a:t>reportan cambios en peso de destete</a:t>
            </a:r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875815"/>
              </p:ext>
            </p:extLst>
          </p:nvPr>
        </p:nvGraphicFramePr>
        <p:xfrm>
          <a:off x="620486" y="1817510"/>
          <a:ext cx="7894864" cy="147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4937">
                  <a:extLst>
                    <a:ext uri="{9D8B030D-6E8A-4147-A177-3AD203B41FA5}">
                      <a16:colId xmlns:a16="http://schemas.microsoft.com/office/drawing/2014/main" val="4155407500"/>
                    </a:ext>
                  </a:extLst>
                </a:gridCol>
                <a:gridCol w="2306641">
                  <a:extLst>
                    <a:ext uri="{9D8B030D-6E8A-4147-A177-3AD203B41FA5}">
                      <a16:colId xmlns:a16="http://schemas.microsoft.com/office/drawing/2014/main" val="2014995539"/>
                    </a:ext>
                  </a:extLst>
                </a:gridCol>
                <a:gridCol w="2073286">
                  <a:extLst>
                    <a:ext uri="{9D8B030D-6E8A-4147-A177-3AD203B41FA5}">
                      <a16:colId xmlns:a16="http://schemas.microsoft.com/office/drawing/2014/main" val="2396572465"/>
                    </a:ext>
                  </a:extLst>
                </a:gridCol>
              </a:tblGrid>
              <a:tr h="3679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Índices</a:t>
                      </a:r>
                      <a:endParaRPr lang="es-CL" sz="2400" b="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24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Convencional</a:t>
                      </a:r>
                      <a:endParaRPr lang="es-CL" sz="2400" b="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24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Regenerativo</a:t>
                      </a:r>
                      <a:endParaRPr lang="es-CL" sz="2400" b="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1671311"/>
                  </a:ext>
                </a:extLst>
              </a:tr>
              <a:tr h="367932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de destete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± 5.9%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86.5 ± 5.2%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6216834"/>
                  </a:ext>
                </a:extLst>
              </a:tr>
              <a:tr h="367932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preñez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 ± 4.3%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 ± 3.5%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4596905"/>
                  </a:ext>
                </a:extLst>
              </a:tr>
              <a:tr h="367932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de reposición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± 2.1%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± 2.4%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73790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36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/>
              <a:t>Cambios productivos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Conservación de forraje</a:t>
            </a:r>
            <a:endParaRPr lang="es-C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227839"/>
              </p:ext>
            </p:extLst>
          </p:nvPr>
        </p:nvGraphicFramePr>
        <p:xfrm>
          <a:off x="395534" y="1882485"/>
          <a:ext cx="7992889" cy="204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3770">
                  <a:extLst>
                    <a:ext uri="{9D8B030D-6E8A-4147-A177-3AD203B41FA5}">
                      <a16:colId xmlns:a16="http://schemas.microsoft.com/office/drawing/2014/main" val="1085256967"/>
                    </a:ext>
                  </a:extLst>
                </a:gridCol>
                <a:gridCol w="2224824">
                  <a:extLst>
                    <a:ext uri="{9D8B030D-6E8A-4147-A177-3AD203B41FA5}">
                      <a16:colId xmlns:a16="http://schemas.microsoft.com/office/drawing/2014/main" val="2500891989"/>
                    </a:ext>
                  </a:extLst>
                </a:gridCol>
                <a:gridCol w="1345880">
                  <a:extLst>
                    <a:ext uri="{9D8B030D-6E8A-4147-A177-3AD203B41FA5}">
                      <a16:colId xmlns:a16="http://schemas.microsoft.com/office/drawing/2014/main" val="439720430"/>
                    </a:ext>
                  </a:extLst>
                </a:gridCol>
                <a:gridCol w="1318415">
                  <a:extLst>
                    <a:ext uri="{9D8B030D-6E8A-4147-A177-3AD203B41FA5}">
                      <a16:colId xmlns:a16="http://schemas.microsoft.com/office/drawing/2014/main" val="2708033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 MS/UA</a:t>
                      </a:r>
                      <a:endParaRPr lang="es-C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±  DE</a:t>
                      </a:r>
                      <a:endParaRPr lang="es-C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s-C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s-C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648467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Convencional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724,4 ± 305,5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167,3 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1226,8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5840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Regenerativo 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325,7 ± 229,1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952 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5607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 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-399  ±  316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-1088 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2972942"/>
                  </a:ext>
                </a:extLst>
              </a:tr>
              <a:tr h="338440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 %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 ± 65%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-100%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189%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0733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5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/>
              <a:t>Cambios productivos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Carga animal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 smtClean="0"/>
              <a:t>Precaución por primer año</a:t>
            </a:r>
            <a:endParaRPr lang="es-MX" dirty="0"/>
          </a:p>
          <a:p>
            <a:r>
              <a:rPr lang="es-MX" dirty="0"/>
              <a:t>5 no reportan cambios en producción pastos</a:t>
            </a:r>
          </a:p>
          <a:p>
            <a:r>
              <a:rPr lang="es-MX" dirty="0"/>
              <a:t>13 reportan aumento en cantidad de especies totales </a:t>
            </a:r>
            <a:r>
              <a:rPr lang="es-MX" dirty="0" smtClean="0"/>
              <a:t>y/o </a:t>
            </a:r>
            <a:r>
              <a:rPr lang="es-MX" dirty="0"/>
              <a:t>especies valiosas.</a:t>
            </a:r>
            <a:endParaRPr lang="es-C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768010"/>
              </p:ext>
            </p:extLst>
          </p:nvPr>
        </p:nvGraphicFramePr>
        <p:xfrm>
          <a:off x="628649" y="1745162"/>
          <a:ext cx="78866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75">
                  <a:extLst>
                    <a:ext uri="{9D8B030D-6E8A-4147-A177-3AD203B41FA5}">
                      <a16:colId xmlns:a16="http://schemas.microsoft.com/office/drawing/2014/main" val="99283913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217683685"/>
                    </a:ext>
                  </a:extLst>
                </a:gridCol>
                <a:gridCol w="1611634">
                  <a:extLst>
                    <a:ext uri="{9D8B030D-6E8A-4147-A177-3AD203B41FA5}">
                      <a16:colId xmlns:a16="http://schemas.microsoft.com/office/drawing/2014/main" val="2140261834"/>
                    </a:ext>
                  </a:extLst>
                </a:gridCol>
                <a:gridCol w="1611634">
                  <a:extLst>
                    <a:ext uri="{9D8B030D-6E8A-4147-A177-3AD203B41FA5}">
                      <a16:colId xmlns:a16="http://schemas.microsoft.com/office/drawing/2014/main" val="2877414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</a:t>
                      </a:r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±  DS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1634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Convencional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2.16 </a:t>
                      </a:r>
                      <a:r>
                        <a:rPr lang="es-C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3.72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6593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Regenerativo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1.63  ±  0.65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 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2.81 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8033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-0.53  </a:t>
                      </a:r>
                      <a:r>
                        <a:rPr lang="es-C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-2.04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-0.37 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899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 (%)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-24.4 </a:t>
                      </a:r>
                      <a:r>
                        <a:rPr lang="es-C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21.2</a:t>
                      </a:r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-44.5%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-8.8%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77013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9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/>
              <a:t>Conclusiones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s-MX" dirty="0"/>
              <a:t>Todos los predios mejoraron rentabilidad (∆ M$ </a:t>
            </a:r>
            <a:r>
              <a:rPr lang="es-MX" dirty="0" smtClean="0"/>
              <a:t>85-363)</a:t>
            </a:r>
            <a:endParaRPr lang="es-MX" dirty="0"/>
          </a:p>
          <a:p>
            <a:pPr>
              <a:spcBef>
                <a:spcPts val="1800"/>
              </a:spcBef>
            </a:pPr>
            <a:r>
              <a:rPr lang="es-MX" dirty="0"/>
              <a:t>Principal cambio es caída en </a:t>
            </a:r>
            <a:r>
              <a:rPr lang="es-MX" dirty="0" smtClean="0"/>
              <a:t>costos</a:t>
            </a:r>
            <a:endParaRPr lang="es-MX" dirty="0"/>
          </a:p>
          <a:p>
            <a:pPr>
              <a:spcBef>
                <a:spcPts val="1800"/>
              </a:spcBef>
            </a:pPr>
            <a:r>
              <a:rPr lang="es-MX" dirty="0"/>
              <a:t>Mantención de praderas y conservación de forrajes son reducciones más </a:t>
            </a:r>
            <a:r>
              <a:rPr lang="es-MX" dirty="0" smtClean="0"/>
              <a:t>importantes</a:t>
            </a:r>
            <a:endParaRPr lang="es-MX" dirty="0"/>
          </a:p>
          <a:p>
            <a:pPr>
              <a:spcBef>
                <a:spcPts val="1800"/>
              </a:spcBef>
            </a:pPr>
            <a:r>
              <a:rPr lang="es-MX" dirty="0"/>
              <a:t>Carga animal disminuyó, asociado a cambio estructura del </a:t>
            </a:r>
            <a:r>
              <a:rPr lang="es-MX" dirty="0" smtClean="0"/>
              <a:t>rebaño y precaución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809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93A92-9DFF-A5E1-E0C5-65065DC0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dirty="0"/>
              <a:t>Desafíos a </a:t>
            </a:r>
            <a:r>
              <a:rPr lang="es-CL" dirty="0" smtClean="0"/>
              <a:t>futuro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621AC4-DF42-F924-9F5E-E201051CD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Aysén y Magallanes</a:t>
            </a:r>
          </a:p>
          <a:p>
            <a:r>
              <a:rPr lang="es-CL" sz="3600" dirty="0" smtClean="0"/>
              <a:t>Seguir </a:t>
            </a:r>
            <a:r>
              <a:rPr lang="es-CL" sz="3600" dirty="0"/>
              <a:t>predios </a:t>
            </a:r>
            <a:r>
              <a:rPr lang="es-CL" sz="3600" dirty="0" smtClean="0"/>
              <a:t>por </a:t>
            </a:r>
            <a:r>
              <a:rPr lang="es-CL" sz="3600" dirty="0"/>
              <a:t>más años tras </a:t>
            </a:r>
            <a:r>
              <a:rPr lang="es-CL" sz="3600" dirty="0" smtClean="0"/>
              <a:t>conversión</a:t>
            </a:r>
            <a:endParaRPr lang="es-CL" sz="3600" dirty="0"/>
          </a:p>
          <a:p>
            <a:r>
              <a:rPr lang="es-CL" sz="3600" dirty="0"/>
              <a:t>Evaluar </a:t>
            </a:r>
            <a:r>
              <a:rPr lang="es-CL" sz="3600" dirty="0" smtClean="0"/>
              <a:t>beneficios ambientales y sociales</a:t>
            </a:r>
            <a:endParaRPr lang="es-CL" sz="3600" dirty="0"/>
          </a:p>
          <a:p>
            <a:r>
              <a:rPr lang="es-CL" sz="3600" dirty="0" smtClean="0"/>
              <a:t>¿Bonos de carbono?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7558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3471" y="3278531"/>
            <a:ext cx="8737599" cy="1564405"/>
          </a:xfrm>
        </p:spPr>
        <p:txBody>
          <a:bodyPr>
            <a:noAutofit/>
          </a:bodyPr>
          <a:lstStyle/>
          <a:p>
            <a:r>
              <a:rPr lang="es-CL" sz="4400" b="1" dirty="0"/>
              <a:t>Barreras y beneficios de la implementación de ganadería regenerativa en Chile </a:t>
            </a:r>
            <a:r>
              <a:rPr lang="es-CL" sz="4400" dirty="0"/>
              <a:t>	</a:t>
            </a:r>
            <a:endParaRPr lang="es-CL" sz="6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9787" y="5471975"/>
            <a:ext cx="6104425" cy="91810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_tradnl" altLang="es-CL" sz="2800" dirty="0">
                <a:solidFill>
                  <a:schemeClr val="tx1"/>
                </a:solidFill>
              </a:rPr>
              <a:t>l</a:t>
            </a:r>
            <a:r>
              <a:rPr lang="es-ES_tradnl" altLang="es-CL" sz="2800" dirty="0" smtClean="0">
                <a:solidFill>
                  <a:schemeClr val="tx1"/>
                </a:solidFill>
              </a:rPr>
              <a:t>arrain@uc.cl</a:t>
            </a:r>
          </a:p>
          <a:p>
            <a:pPr>
              <a:spcBef>
                <a:spcPts val="0"/>
              </a:spcBef>
            </a:pPr>
            <a:r>
              <a:rPr lang="es-ES_tradnl" altLang="es-CL" sz="2800" dirty="0" smtClean="0">
                <a:solidFill>
                  <a:schemeClr val="tx1"/>
                </a:solidFill>
              </a:rPr>
              <a:t>Jornadas Ganaderas ASOGAMA</a:t>
            </a:r>
            <a:endParaRPr lang="es-ES_tradnl" altLang="es-CL" sz="2800" dirty="0">
              <a:solidFill>
                <a:schemeClr val="tx1"/>
              </a:solidFill>
            </a:endParaRPr>
          </a:p>
        </p:txBody>
      </p:sp>
      <p:pic>
        <p:nvPicPr>
          <p:cNvPr id="7" name="Picture 6" descr="iso200x26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92" y="109837"/>
            <a:ext cx="2020346" cy="266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30080" r="13074" b="30134"/>
          <a:stretch/>
        </p:blipFill>
        <p:spPr>
          <a:xfrm>
            <a:off x="3694370" y="1081616"/>
            <a:ext cx="4987289" cy="118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6" y="729346"/>
            <a:ext cx="3293173" cy="41061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53" y="918480"/>
            <a:ext cx="3914775" cy="3914775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2859242" y="5553457"/>
            <a:ext cx="5479215" cy="571828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s-CL" sz="5400" b="1" dirty="0" smtClean="0"/>
              <a:t>@</a:t>
            </a:r>
            <a:r>
              <a:rPr lang="es-CL" sz="5400" b="1" dirty="0" err="1" smtClean="0"/>
              <a:t>proyecto.r.uc</a:t>
            </a:r>
            <a:endParaRPr lang="es-CL" sz="5400" b="1" dirty="0"/>
          </a:p>
        </p:txBody>
      </p:sp>
      <p:pic>
        <p:nvPicPr>
          <p:cNvPr id="7" name="Imagen 6" descr="Download Logo Photography Computer &lt;strong&gt;Instagram&lt;/strong&gt; Icons Free HD Image HQ PNG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32" y="5508174"/>
            <a:ext cx="1043167" cy="104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www.researchgate.net/profile/James_Blignaut2/publication/284511586/figure/fig1/AS:299295514349570@1448369020005/Figure-1-Fence-line-contrasts-of-degraded-versus-intact-subtropical-thicket-in-th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6" y="1060704"/>
            <a:ext cx="8455750" cy="57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0797"/>
          </a:xfrm>
        </p:spPr>
        <p:txBody>
          <a:bodyPr>
            <a:noAutofit/>
          </a:bodyPr>
          <a:lstStyle/>
          <a:p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4915414" y="6331834"/>
            <a:ext cx="31701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Tx/>
              <a:defRPr/>
            </a:pPr>
            <a:r>
              <a:rPr lang="es-CL" sz="1600" b="1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Forests</a:t>
            </a:r>
            <a:r>
              <a:rPr lang="es-CL" sz="16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2015, 6, 4328-4348</a:t>
            </a:r>
            <a:endPara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941316" y="3585632"/>
            <a:ext cx="5111647" cy="461666"/>
          </a:xfrm>
          <a:prstGeom prst="roundRect">
            <a:avLst>
              <a:gd name="adj" fmla="val 40872"/>
            </a:avLst>
          </a:prstGeom>
          <a:solidFill>
            <a:srgbClr val="D9D9D9">
              <a:alpha val="69804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endParaRPr lang="en-US" sz="2000" b="1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79415" y="3585634"/>
            <a:ext cx="511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SOLO MANEJOS DIFERENTES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H="1" flipV="1">
            <a:off x="4354758" y="2967177"/>
            <a:ext cx="180480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V="1">
            <a:off x="4534317" y="2267713"/>
            <a:ext cx="707024" cy="127552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>
            <a:off x="4354395" y="4047297"/>
            <a:ext cx="180480" cy="72008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>
            <a:off x="2986245" y="4047297"/>
            <a:ext cx="1547711" cy="86409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4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Resultado de imagen para sustentabilid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" b="98000" l="10000" r="90000">
                        <a14:foregroundMark x1="45100" y1="22667" x2="58600" y2="26333"/>
                        <a14:foregroundMark x1="45900" y1="31333" x2="46900" y2="23333"/>
                        <a14:foregroundMark x1="48000" y1="39167" x2="53500" y2="69833"/>
                        <a14:foregroundMark x1="38700" y1="54000" x2="69000" y2="54000"/>
                        <a14:foregroundMark x1="51000" y1="78833" x2="55600" y2="82667"/>
                        <a14:foregroundMark x1="60300" y1="78000" x2="71200" y2="63667"/>
                        <a14:foregroundMark x1="28000" y1="69167" x2="46800" y2="70833"/>
                        <a14:foregroundMark x1="25600" y1="68500" x2="24100" y2="62667"/>
                        <a14:foregroundMark x1="26000" y1="56500" x2="26000" y2="50667"/>
                        <a14:foregroundMark x1="29200" y1="44833" x2="29600" y2="42000"/>
                        <a14:foregroundMark x1="34700" y1="30167" x2="33000" y2="27333"/>
                        <a14:foregroundMark x1="41800" y1="14000" x2="43800" y2="8500"/>
                        <a14:foregroundMark x1="49200" y1="6667" x2="51600" y2="8667"/>
                        <a14:foregroundMark x1="62600" y1="21000" x2="63100" y2="16667"/>
                        <a14:foregroundMark x1="65000" y1="62333" x2="70400" y2="62000"/>
                        <a14:foregroundMark x1="65600" y1="36833" x2="67100" y2="41833"/>
                        <a14:foregroundMark x1="69600" y1="47167" x2="71500" y2="39833"/>
                        <a14:foregroundMark x1="73400" y1="56500" x2="75500" y2="50167"/>
                        <a14:foregroundMark x1="53400" y1="92500" x2="56300" y2="86833"/>
                        <a14:foregroundMark x1="62000" y1="94167" x2="60800" y2="77333"/>
                        <a14:foregroundMark x1="76600" y1="64333" x2="71800" y2="66667"/>
                        <a14:foregroundMark x1="33200" y1="40667" x2="34700" y2="36167"/>
                        <a14:foregroundMark x1="51500" y1="80000" x2="51900" y2="86333"/>
                        <a14:foregroundMark x1="50900" y1="86167" x2="48400" y2="8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68" y="4033868"/>
            <a:ext cx="4833888" cy="29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CL" sz="3600" dirty="0">
                <a:solidFill>
                  <a:prstClr val="black"/>
                </a:solidFill>
              </a:rPr>
              <a:t>Principios y prácticas que aumentan biodiversidad, enriquecen suelos, y favorecen servicios </a:t>
            </a:r>
            <a:r>
              <a:rPr lang="es-CL" sz="3600" dirty="0" err="1">
                <a:solidFill>
                  <a:prstClr val="black"/>
                </a:solidFill>
              </a:rPr>
              <a:t>ecosistémicos</a:t>
            </a:r>
            <a:endParaRPr lang="es-CL" sz="36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CL" sz="3600" dirty="0">
                <a:solidFill>
                  <a:prstClr val="black"/>
                </a:solidFill>
              </a:rPr>
              <a:t>Conduce a aumento de cosechas, resiliencia, y salud y vitalidad de las comunidades rurales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CL" sz="3600" dirty="0">
                <a:solidFill>
                  <a:prstClr val="black"/>
                </a:solidFill>
              </a:rPr>
              <a:t>Busca revertir el cambio climático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-5838" y="6490871"/>
            <a:ext cx="5508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http://www.regenerativeagriculturedefinition.com/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dirty="0" smtClean="0"/>
              <a:t>Detonantes y barreras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dirty="0" smtClean="0"/>
              <a:t>Alamos et al (2022</a:t>
            </a:r>
            <a:r>
              <a:rPr lang="es-CL" dirty="0" smtClean="0"/>
              <a:t>)</a:t>
            </a:r>
          </a:p>
          <a:p>
            <a:r>
              <a:rPr lang="es-CL" dirty="0" smtClean="0"/>
              <a:t>Actores que conocen pero no están implementando GR</a:t>
            </a:r>
          </a:p>
          <a:p>
            <a:r>
              <a:rPr lang="es-CL" dirty="0" smtClean="0"/>
              <a:t>Entrevistas semiestructuradas (n = 15)</a:t>
            </a:r>
          </a:p>
          <a:p>
            <a:r>
              <a:rPr lang="es-CL" dirty="0" smtClean="0"/>
              <a:t>Agrupación de factores</a:t>
            </a:r>
          </a:p>
          <a:p>
            <a:r>
              <a:rPr lang="es-CL" dirty="0" smtClean="0"/>
              <a:t>Encuesta Likert para priorizar barreras (n = 29)</a:t>
            </a:r>
            <a:endParaRPr lang="es-CL" dirty="0" smtClean="0"/>
          </a:p>
          <a:p>
            <a:endParaRPr lang="es-CL" dirty="0" smtClean="0"/>
          </a:p>
          <a:p>
            <a:pPr marL="0" indent="0" algn="ctr">
              <a:buNone/>
            </a:pPr>
            <a:r>
              <a:rPr lang="es-CL" sz="1900" dirty="0" err="1" smtClean="0"/>
              <a:t>Regenerative</a:t>
            </a:r>
            <a:r>
              <a:rPr lang="es-CL" sz="1900" dirty="0" smtClean="0"/>
              <a:t> </a:t>
            </a:r>
            <a:r>
              <a:rPr lang="es-CL" sz="1900" dirty="0" err="1"/>
              <a:t>Ranching</a:t>
            </a:r>
            <a:r>
              <a:rPr lang="es-CL" sz="1900" dirty="0"/>
              <a:t> to </a:t>
            </a:r>
            <a:r>
              <a:rPr lang="es-CL" sz="1900" dirty="0" err="1"/>
              <a:t>Mitigate</a:t>
            </a:r>
            <a:r>
              <a:rPr lang="es-CL" sz="1900" dirty="0"/>
              <a:t> </a:t>
            </a:r>
            <a:r>
              <a:rPr lang="es-CL" sz="1900" dirty="0" err="1"/>
              <a:t>Climate</a:t>
            </a:r>
            <a:r>
              <a:rPr lang="es-CL" sz="1900" dirty="0"/>
              <a:t> </a:t>
            </a:r>
            <a:r>
              <a:rPr lang="es-CL" sz="1900" dirty="0" err="1"/>
              <a:t>Change</a:t>
            </a:r>
            <a:r>
              <a:rPr lang="es-CL" sz="1900" dirty="0"/>
              <a:t>: Drivers and </a:t>
            </a:r>
            <a:r>
              <a:rPr lang="es-CL" sz="1900" dirty="0" err="1"/>
              <a:t>Barriers</a:t>
            </a:r>
            <a:r>
              <a:rPr lang="es-CL" sz="1900" dirty="0"/>
              <a:t> </a:t>
            </a:r>
            <a:r>
              <a:rPr lang="es-CL" sz="1900" dirty="0" err="1"/>
              <a:t>for</a:t>
            </a:r>
            <a:r>
              <a:rPr lang="es-CL" sz="1900" dirty="0"/>
              <a:t> </a:t>
            </a:r>
            <a:r>
              <a:rPr lang="es-CL" sz="1900" dirty="0" err="1"/>
              <a:t>Adoption</a:t>
            </a:r>
            <a:r>
              <a:rPr lang="es-CL" sz="1900" dirty="0"/>
              <a:t> in Chile</a:t>
            </a:r>
          </a:p>
          <a:p>
            <a:pPr marL="0" indent="0" algn="ctr">
              <a:buNone/>
            </a:pPr>
            <a:r>
              <a:rPr lang="es-CL" sz="1900" dirty="0" smtClean="0"/>
              <a:t>Antonia </a:t>
            </a:r>
            <a:r>
              <a:rPr lang="es-CL" sz="1900" dirty="0"/>
              <a:t>Alamos, Rafael E. Larraín y Pablo Egaña del Sol</a:t>
            </a:r>
          </a:p>
          <a:p>
            <a:pPr marL="0" indent="0" algn="ctr">
              <a:buNone/>
            </a:pPr>
            <a:r>
              <a:rPr lang="es-CL" sz="1900" dirty="0" smtClean="0"/>
              <a:t>8th </a:t>
            </a:r>
            <a:r>
              <a:rPr lang="es-CL" sz="1900" dirty="0"/>
              <a:t>International </a:t>
            </a:r>
            <a:r>
              <a:rPr lang="es-CL" sz="1900" dirty="0" err="1"/>
              <a:t>Greenhouse</a:t>
            </a:r>
            <a:r>
              <a:rPr lang="es-CL" sz="1900" dirty="0"/>
              <a:t> Gas &amp; Animal </a:t>
            </a:r>
            <a:r>
              <a:rPr lang="es-CL" sz="1900" dirty="0" err="1"/>
              <a:t>Agriculture</a:t>
            </a:r>
            <a:r>
              <a:rPr lang="es-CL" sz="1900" dirty="0"/>
              <a:t> </a:t>
            </a:r>
            <a:r>
              <a:rPr lang="es-CL" sz="1900" dirty="0" err="1"/>
              <a:t>Conference</a:t>
            </a:r>
            <a:endParaRPr lang="es-CL" sz="1900" dirty="0"/>
          </a:p>
          <a:p>
            <a:pPr marL="0" indent="0" algn="ctr">
              <a:buNone/>
            </a:pPr>
            <a:r>
              <a:rPr lang="es-CL" sz="1900" dirty="0"/>
              <a:t>5 al 9 de junio - Orlando, Florida, USA</a:t>
            </a:r>
          </a:p>
          <a:p>
            <a:pPr marL="0" indent="0"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30549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Detonantes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Crisis en la persona o la empresa</a:t>
            </a:r>
          </a:p>
          <a:p>
            <a:r>
              <a:rPr lang="es-CL" dirty="0"/>
              <a:t>Comúnmente más de un origen</a:t>
            </a:r>
          </a:p>
          <a:p>
            <a:r>
              <a:rPr lang="es-CL" dirty="0" smtClean="0"/>
              <a:t>Crisis económica:</a:t>
            </a:r>
          </a:p>
          <a:p>
            <a:endParaRPr lang="es-CL" dirty="0" smtClean="0"/>
          </a:p>
        </p:txBody>
      </p:sp>
      <p:pic>
        <p:nvPicPr>
          <p:cNvPr id="1026" name="Picture 2" descr="Fotos de Pesos chilenos, Imágenes de Pesos chilenos ⬇ Descargar |  Depositphoto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323" l="7227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3618" y="3251324"/>
            <a:ext cx="4899801" cy="335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76577" y="3990526"/>
            <a:ext cx="8590845" cy="181588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2800" i="1" dirty="0"/>
              <a:t>“…decidimos lanzarnos en la implementación de manejo holístico, porque los márgenes que teníamos no daban. Porque yo sentía que todos los márgenes se iban en compra de insumos”</a:t>
            </a:r>
            <a:endParaRPr lang="es-CL" sz="2800" i="1" dirty="0"/>
          </a:p>
        </p:txBody>
      </p:sp>
    </p:spTree>
    <p:extLst>
      <p:ext uri="{BB962C8B-B14F-4D97-AF65-F5344CB8AC3E}">
        <p14:creationId xmlns:p14="http://schemas.microsoft.com/office/powerpoint/2010/main" val="370758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hoto: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50" y="3067940"/>
            <a:ext cx="5875812" cy="32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Detonantes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Crisis en la persona o la empresa</a:t>
            </a:r>
          </a:p>
          <a:p>
            <a:r>
              <a:rPr lang="es-CL" dirty="0"/>
              <a:t>Comúnmente más de un origen</a:t>
            </a:r>
          </a:p>
          <a:p>
            <a:r>
              <a:rPr lang="es-CL" dirty="0" smtClean="0"/>
              <a:t>Crisis ambiental: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2889" y="3429000"/>
            <a:ext cx="8918221" cy="267765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CL" sz="2800" i="1" dirty="0"/>
              <a:t>“Hace muchos años, observaba como mis praderas se veían invadidas por </a:t>
            </a:r>
            <a:r>
              <a:rPr lang="es-CL" sz="2800" i="1" dirty="0" err="1"/>
              <a:t>cuncunilla</a:t>
            </a:r>
            <a:r>
              <a:rPr lang="es-CL" sz="2800" i="1" dirty="0"/>
              <a:t> negra, la cual se comía 20-30% de mis praderas. Lo que vi como un desorden natural que debía ser atacado como tal. Decidí arriesgarme y no atacar con insecticidas, sino que de forma natural</a:t>
            </a:r>
            <a:r>
              <a:rPr lang="es-ES" sz="2800" i="1" dirty="0"/>
              <a:t>”</a:t>
            </a:r>
            <a:endParaRPr lang="es-CL" sz="2800" i="1" dirty="0"/>
          </a:p>
        </p:txBody>
      </p:sp>
    </p:spTree>
    <p:extLst>
      <p:ext uri="{BB962C8B-B14F-4D97-AF65-F5344CB8AC3E}">
        <p14:creationId xmlns:p14="http://schemas.microsoft.com/office/powerpoint/2010/main" val="398299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Detonantes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Crisis en la persona o la empresa</a:t>
            </a:r>
          </a:p>
          <a:p>
            <a:r>
              <a:rPr lang="es-CL" dirty="0"/>
              <a:t>Comúnmente más de un origen</a:t>
            </a:r>
          </a:p>
          <a:p>
            <a:r>
              <a:rPr lang="es-CL" dirty="0" smtClean="0"/>
              <a:t>Crisis emocional:</a:t>
            </a:r>
          </a:p>
          <a:p>
            <a:endParaRPr lang="es-CL" dirty="0" smtClean="0"/>
          </a:p>
        </p:txBody>
      </p:sp>
      <p:pic>
        <p:nvPicPr>
          <p:cNvPr id="4098" name="Picture 2" descr="New Study Confirms What We All Feel: The Pandemic Is Making People Depressed  | WW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8"/>
          <a:stretch/>
        </p:blipFill>
        <p:spPr bwMode="auto">
          <a:xfrm>
            <a:off x="2810931" y="3285067"/>
            <a:ext cx="3544711" cy="330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46756" y="3849510"/>
            <a:ext cx="8827911" cy="224676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CL" sz="2800" i="1" dirty="0"/>
              <a:t>“cuando comenzamos a implementar la ganadería tradicional, juzgamos mucho este sistema y sabíamos las cosas malas que tenía. No queríamos hacerlo así, queríamos producir la carne que queríamos que nuestros hijos consumieran”</a:t>
            </a:r>
          </a:p>
        </p:txBody>
      </p:sp>
    </p:spTree>
    <p:extLst>
      <p:ext uri="{BB962C8B-B14F-4D97-AF65-F5344CB8AC3E}">
        <p14:creationId xmlns:p14="http://schemas.microsoft.com/office/powerpoint/2010/main" val="355767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8225</TotalTime>
  <Words>1068</Words>
  <Application>Microsoft Office PowerPoint</Application>
  <PresentationFormat>Presentación en pantalla (4:3)</PresentationFormat>
  <Paragraphs>194</Paragraphs>
  <Slides>26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3_Tema de Office</vt:lpstr>
      <vt:lpstr>Barreras y beneficios de la implementación de ganadería regenerativa en Chile  </vt:lpstr>
      <vt:lpstr>Equipo</vt:lpstr>
      <vt:lpstr>Presentación de PowerPoint</vt:lpstr>
      <vt:lpstr>Introducción</vt:lpstr>
      <vt:lpstr>Introducción</vt:lpstr>
      <vt:lpstr>Detonantes y barreras</vt:lpstr>
      <vt:lpstr>Detonantes</vt:lpstr>
      <vt:lpstr>Detonantes</vt:lpstr>
      <vt:lpstr>Detonantes</vt:lpstr>
      <vt:lpstr>Barreras</vt:lpstr>
      <vt:lpstr>Barreras</vt:lpstr>
      <vt:lpstr>Barreras</vt:lpstr>
      <vt:lpstr>Beneficios</vt:lpstr>
      <vt:lpstr>Metodología</vt:lpstr>
      <vt:lpstr>Metodología</vt:lpstr>
      <vt:lpstr>Campos</vt:lpstr>
      <vt:lpstr>Campos</vt:lpstr>
      <vt:lpstr>Cambios en costos</vt:lpstr>
      <vt:lpstr>Cambios en utilidad</vt:lpstr>
      <vt:lpstr>Inversiones</vt:lpstr>
      <vt:lpstr>Cambios productivos</vt:lpstr>
      <vt:lpstr>Cambios productivos</vt:lpstr>
      <vt:lpstr>Cambios productivos</vt:lpstr>
      <vt:lpstr>Conclusiones</vt:lpstr>
      <vt:lpstr>Desafíos a futuro</vt:lpstr>
      <vt:lpstr>Barreras y beneficios de la implementación de ganadería regenerativa en Chile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CHARLA CARRERA/STAND</dc:title>
  <dc:creator>RL</dc:creator>
  <cp:lastModifiedBy>Rafael Larrain</cp:lastModifiedBy>
  <cp:revision>108</cp:revision>
  <cp:lastPrinted>2022-03-21T20:41:52Z</cp:lastPrinted>
  <dcterms:created xsi:type="dcterms:W3CDTF">2021-09-08T16:08:41Z</dcterms:created>
  <dcterms:modified xsi:type="dcterms:W3CDTF">2022-08-17T12:53:33Z</dcterms:modified>
</cp:coreProperties>
</file>